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3" r:id="rId3"/>
    <p:sldId id="267" r:id="rId4"/>
    <p:sldId id="293" r:id="rId5"/>
    <p:sldId id="294" r:id="rId6"/>
    <p:sldId id="295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317" r:id="rId28"/>
    <p:sldId id="318" r:id="rId29"/>
    <p:sldId id="319" r:id="rId30"/>
    <p:sldId id="320" r:id="rId31"/>
    <p:sldId id="321" r:id="rId32"/>
    <p:sldId id="322" r:id="rId33"/>
    <p:sldId id="323" r:id="rId34"/>
    <p:sldId id="324" r:id="rId35"/>
    <p:sldId id="325" r:id="rId36"/>
    <p:sldId id="326" r:id="rId37"/>
    <p:sldId id="327" r:id="rId38"/>
    <p:sldId id="328" r:id="rId39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8" d="100"/>
          <a:sy n="98" d="100"/>
        </p:scale>
        <p:origin x="-1696" y="-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7522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1383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3111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2188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0606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115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1653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9838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67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1314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2594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lum/>
          </a:blip>
          <a:srcRect/>
          <a:stretch>
            <a:fillRect l="-4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6A20C1-1F3A-4AAE-AB13-25F6B53C77D7}" type="datetimeFigureOut">
              <a:rPr lang="it-IT" smtClean="0"/>
              <a:t>16/02/19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706E0-BADD-4AE4-A7AA-FBF6F0AC444D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2909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hyperlink" Target="https://assets.nagios.com/downloads/nagioscore/docs/nagioscore/4/en/quickstart-ubuntu.html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hyperlink" Target="http://www.phptherightway.com/%23password_hashing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/>
          <p:cNvSpPr txBox="1"/>
          <p:nvPr/>
        </p:nvSpPr>
        <p:spPr>
          <a:xfrm>
            <a:off x="1234570" y="260648"/>
            <a:ext cx="755599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4400" dirty="0" smtClean="0">
                <a:solidFill>
                  <a:schemeClr val="bg1"/>
                </a:solidFill>
                <a:latin typeface="OfficinaSerITCBol" panose="02000806040000020004" pitchFamily="2" charset="0"/>
                <a:cs typeface="Aharoni" panose="02010803020104030203" pitchFamily="2" charset="-79"/>
              </a:rPr>
              <a:t>Installazione e configurazione</a:t>
            </a:r>
          </a:p>
          <a:p>
            <a:pPr algn="r"/>
            <a:r>
              <a:rPr lang="it-IT" sz="4400" dirty="0" smtClean="0">
                <a:solidFill>
                  <a:schemeClr val="bg1"/>
                </a:solidFill>
                <a:latin typeface="OfficinaSerITCBol" panose="02000806040000020004" pitchFamily="2" charset="0"/>
                <a:cs typeface="Aharoni" panose="02010803020104030203" pitchFamily="2" charset="-79"/>
              </a:rPr>
              <a:t>Web Server su </a:t>
            </a:r>
            <a:r>
              <a:rPr lang="it-IT" sz="4400" dirty="0" err="1" smtClean="0">
                <a:solidFill>
                  <a:schemeClr val="bg1"/>
                </a:solidFill>
                <a:latin typeface="OfficinaSerITCBol" panose="02000806040000020004" pitchFamily="2" charset="0"/>
                <a:cs typeface="Aharoni" panose="02010803020104030203" pitchFamily="2" charset="-79"/>
              </a:rPr>
              <a:t>Ubuntu</a:t>
            </a:r>
            <a:r>
              <a:rPr lang="it-IT" sz="4400" dirty="0" smtClean="0">
                <a:solidFill>
                  <a:schemeClr val="bg1"/>
                </a:solidFill>
                <a:latin typeface="OfficinaSerITCBol" panose="02000806040000020004" pitchFamily="2" charset="0"/>
                <a:cs typeface="Aharoni" panose="02010803020104030203" pitchFamily="2" charset="-79"/>
              </a:rPr>
              <a:t> Linux</a:t>
            </a:r>
            <a:endParaRPr lang="it-IT" sz="4000" dirty="0">
              <a:solidFill>
                <a:schemeClr val="bg1"/>
              </a:solidFill>
              <a:latin typeface="OfficinaSerITCBol" panose="02000806040000020004" pitchFamily="2" charset="0"/>
              <a:cs typeface="Aharoni" panose="02010803020104030203" pitchFamily="2" charset="-79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6804248" y="2204865"/>
            <a:ext cx="19433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smtClean="0">
                <a:solidFill>
                  <a:schemeClr val="bg1"/>
                </a:solidFill>
                <a:latin typeface="Officina Serif ITC Book"/>
                <a:cs typeface="Officina Serif ITC Book"/>
              </a:rPr>
              <a:t>Fabio Dainese</a:t>
            </a:r>
          </a:p>
          <a:p>
            <a:r>
              <a:rPr lang="it-IT" sz="2000" dirty="0" smtClean="0">
                <a:solidFill>
                  <a:schemeClr val="bg1"/>
                </a:solidFill>
                <a:latin typeface="Officina Serif ITC Book"/>
                <a:cs typeface="Officina Serif ITC Book"/>
              </a:rPr>
              <a:t>Matricola 857661</a:t>
            </a:r>
            <a:endParaRPr lang="it-IT" sz="2000" dirty="0">
              <a:solidFill>
                <a:schemeClr val="bg1"/>
              </a:solidFill>
              <a:latin typeface="Officina Serif ITC Book"/>
              <a:cs typeface="Officina Serif ITC Book"/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564" y="3284985"/>
            <a:ext cx="1905000" cy="2409825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264" y="2516979"/>
            <a:ext cx="2883361" cy="4077072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27340">
            <a:off x="-255014" y="3055371"/>
            <a:ext cx="5940152" cy="155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982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3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Installazione 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PHP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4"/>
            <a:ext cx="85689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Durante l’installazione di PHP includiamo degli ulteriori pacchetti «d’aiuto» che ci permetteranno di eseguire il nostro codice sotto server Apache e di comunicare con il nostro database </a:t>
            </a:r>
            <a:r>
              <a:rPr lang="it-IT" sz="2800" dirty="0" err="1" smtClean="0">
                <a:latin typeface="OfficinaSerITCBoo" panose="02000506040000020004" pitchFamily="2" charset="0"/>
              </a:rPr>
              <a:t>MySQL</a:t>
            </a:r>
            <a:r>
              <a:rPr lang="it-IT" sz="2800" dirty="0" smtClean="0">
                <a:latin typeface="OfficinaSerITCBoo" panose="02000506040000020004" pitchFamily="2" charset="0"/>
              </a:rPr>
              <a:t>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6635" y="3310651"/>
            <a:ext cx="8568952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sudo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apt-get install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php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libapache2-mod-php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php-mcrypt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php-mysql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286635" y="4365106"/>
            <a:ext cx="8568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it-IT" sz="2800" i="1" dirty="0" smtClean="0">
                <a:latin typeface="OfficinaSerITCBoo" panose="02000506040000020004" pitchFamily="2" charset="0"/>
              </a:rPr>
              <a:t>libapache2-mod-php</a:t>
            </a:r>
            <a:r>
              <a:rPr lang="it-IT" sz="2800" dirty="0" smtClean="0">
                <a:latin typeface="OfficinaSerITCBoo" panose="02000506040000020004" pitchFamily="2" charset="0"/>
              </a:rPr>
              <a:t> </a:t>
            </a:r>
            <a:r>
              <a:rPr lang="it-IT" sz="2800" dirty="0" smtClean="0">
                <a:latin typeface="OfficinaSerITCBoo" panose="02000506040000020004" pitchFamily="2" charset="0"/>
                <a:sym typeface="Wingdings" panose="05000000000000000000" pitchFamily="2" charset="2"/>
              </a:rPr>
              <a:t> </a:t>
            </a:r>
            <a:r>
              <a:rPr lang="it-IT" sz="2800" dirty="0" smtClean="0">
                <a:latin typeface="OfficinaSerITCBoo" panose="02000506040000020004" pitchFamily="2" charset="0"/>
              </a:rPr>
              <a:t>per Apache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it-IT" sz="2800" i="1" dirty="0" err="1" smtClean="0">
                <a:latin typeface="OfficinaSerITCBoo" panose="02000506040000020004" pitchFamily="2" charset="0"/>
              </a:rPr>
              <a:t>php-mcrypt</a:t>
            </a:r>
            <a:r>
              <a:rPr lang="it-IT" sz="2800" dirty="0" smtClean="0">
                <a:latin typeface="OfficinaSerITCBoo" panose="02000506040000020004" pitchFamily="2" charset="0"/>
              </a:rPr>
              <a:t> </a:t>
            </a:r>
            <a:r>
              <a:rPr lang="it-IT" sz="2800" dirty="0" smtClean="0">
                <a:latin typeface="OfficinaSerITCBoo" panose="02000506040000020004" pitchFamily="2" charset="0"/>
                <a:sym typeface="Wingdings" panose="05000000000000000000" pitchFamily="2" charset="2"/>
              </a:rPr>
              <a:t> </a:t>
            </a:r>
            <a:r>
              <a:rPr lang="it-IT" sz="2800" dirty="0" smtClean="0">
                <a:latin typeface="OfficinaSerITCBoo" panose="02000506040000020004" pitchFamily="2" charset="0"/>
              </a:rPr>
              <a:t>(sostituisce Unix </a:t>
            </a:r>
            <a:r>
              <a:rPr lang="it-IT" sz="2800" dirty="0" err="1" smtClean="0">
                <a:latin typeface="OfficinaSerITCBoo" panose="02000506040000020004" pitchFamily="2" charset="0"/>
              </a:rPr>
              <a:t>crypt</a:t>
            </a:r>
            <a:r>
              <a:rPr lang="it-IT" sz="2800" dirty="0" smtClean="0">
                <a:latin typeface="OfficinaSerITCBoo" panose="02000506040000020004" pitchFamily="2" charset="0"/>
              </a:rPr>
              <a:t>) per la sicurezza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it-IT" sz="2800" i="1" dirty="0" err="1" smtClean="0">
                <a:latin typeface="OfficinaSerITCBoo" panose="02000506040000020004" pitchFamily="2" charset="0"/>
              </a:rPr>
              <a:t>php-mysql</a:t>
            </a:r>
            <a:r>
              <a:rPr lang="it-IT" sz="2800" dirty="0" smtClean="0">
                <a:latin typeface="OfficinaSerITCBoo" panose="02000506040000020004" pitchFamily="2" charset="0"/>
              </a:rPr>
              <a:t> </a:t>
            </a:r>
            <a:r>
              <a:rPr lang="it-IT" sz="2800" dirty="0" smtClean="0">
                <a:latin typeface="OfficinaSerITCBoo" panose="02000506040000020004" pitchFamily="2" charset="0"/>
                <a:sym typeface="Wingdings" panose="05000000000000000000" pitchFamily="2" charset="2"/>
              </a:rPr>
              <a:t> </a:t>
            </a:r>
            <a:r>
              <a:rPr lang="it-IT" sz="2800" dirty="0" smtClean="0">
                <a:latin typeface="OfficinaSerITCBoo" panose="02000506040000020004" pitchFamily="2" charset="0"/>
              </a:rPr>
              <a:t>per il database </a:t>
            </a:r>
            <a:r>
              <a:rPr lang="it-IT" sz="2800" dirty="0" err="1" smtClean="0">
                <a:latin typeface="OfficinaSerITCBoo" panose="02000506040000020004" pitchFamily="2" charset="0"/>
              </a:rPr>
              <a:t>MySQL</a:t>
            </a:r>
            <a:endParaRPr lang="it-IT" sz="2800" dirty="0" smtClean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193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3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Installazione 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PHP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4"/>
            <a:ext cx="85689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Di default </a:t>
            </a:r>
            <a:r>
              <a:rPr lang="it-IT" sz="2800" dirty="0" smtClean="0">
                <a:latin typeface="OfficinaSerITCBoo" panose="02000506040000020004" pitchFamily="2" charset="0"/>
              </a:rPr>
              <a:t>Apache cerca un </a:t>
            </a:r>
            <a:r>
              <a:rPr lang="it-IT" sz="2800" dirty="0" err="1" smtClean="0">
                <a:latin typeface="OfficinaSerITCBoo" panose="02000506040000020004" pitchFamily="2" charset="0"/>
              </a:rPr>
              <a:t>index</a:t>
            </a:r>
            <a:r>
              <a:rPr lang="it-IT" sz="2800" dirty="0" smtClean="0">
                <a:latin typeface="OfficinaSerITCBoo" panose="02000506040000020004" pitchFamily="2" charset="0"/>
              </a:rPr>
              <a:t> file chiamato </a:t>
            </a:r>
            <a:r>
              <a:rPr lang="it-IT" sz="2800" i="1" dirty="0" smtClean="0">
                <a:latin typeface="OfficinaSerITCBoo" panose="02000506040000020004" pitchFamily="2" charset="0"/>
              </a:rPr>
              <a:t>index.html</a:t>
            </a:r>
            <a:r>
              <a:rPr lang="it-IT" sz="2800" dirty="0" smtClean="0">
                <a:latin typeface="OfficinaSerITCBoo" panose="02000506040000020004" pitchFamily="2" charset="0"/>
              </a:rPr>
              <a:t>, ora che abbiamo installato PHP potremmo preferire un </a:t>
            </a:r>
            <a:r>
              <a:rPr lang="it-IT" sz="2800" dirty="0" err="1" smtClean="0">
                <a:latin typeface="OfficinaSerITCBoo" panose="02000506040000020004" pitchFamily="2" charset="0"/>
              </a:rPr>
              <a:t>index</a:t>
            </a:r>
            <a:r>
              <a:rPr lang="it-IT" sz="2800" dirty="0" smtClean="0">
                <a:latin typeface="OfficinaSerITCBoo" panose="02000506040000020004" pitchFamily="2" charset="0"/>
              </a:rPr>
              <a:t> con estensione </a:t>
            </a:r>
            <a:r>
              <a:rPr lang="it-IT" sz="2800" i="1" dirty="0" smtClean="0">
                <a:latin typeface="OfficinaSerITCBoo" panose="02000506040000020004" pitchFamily="2" charset="0"/>
              </a:rPr>
              <a:t>.</a:t>
            </a:r>
            <a:r>
              <a:rPr lang="it-IT" sz="2800" i="1" dirty="0" err="1" smtClean="0">
                <a:latin typeface="OfficinaSerITCBoo" panose="02000506040000020004" pitchFamily="2" charset="0"/>
              </a:rPr>
              <a:t>php</a:t>
            </a:r>
            <a:r>
              <a:rPr lang="it-IT" sz="2800" dirty="0" smtClean="0">
                <a:latin typeface="OfficinaSerITCBoo" panose="02000506040000020004" pitchFamily="2" charset="0"/>
              </a:rPr>
              <a:t> </a:t>
            </a:r>
            <a:r>
              <a:rPr lang="it-IT" sz="2800" i="1" dirty="0" smtClean="0">
                <a:latin typeface="OfficinaSerITCBoo" panose="02000506040000020004" pitchFamily="2" charset="0"/>
              </a:rPr>
              <a:t> </a:t>
            </a:r>
            <a:r>
              <a:rPr lang="it-IT" sz="2800" dirty="0" smtClean="0">
                <a:latin typeface="OfficinaSerITCBoo" panose="02000506040000020004" pitchFamily="2" charset="0"/>
              </a:rPr>
              <a:t>rispetto a </a:t>
            </a:r>
            <a:r>
              <a:rPr lang="it-IT" sz="2800" i="1" dirty="0" smtClean="0">
                <a:latin typeface="OfficinaSerITCBoo" panose="02000506040000020004" pitchFamily="2" charset="0"/>
              </a:rPr>
              <a:t>.html</a:t>
            </a:r>
          </a:p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Modifichiamo nel seguente modo: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6635" y="3310651"/>
            <a:ext cx="8568952" cy="224676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sudo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nano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/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etc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/apache2/mods-enabled/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dir.conf</a:t>
            </a:r>
            <a:endParaRPr lang="en-US" sz="2800" dirty="0" smtClean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&lt;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IfModule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mod_dir.c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&gt;</a:t>
            </a:r>
          </a:p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DirectoryIndex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b="1" dirty="0" err="1">
                <a:solidFill>
                  <a:srgbClr val="C00000"/>
                </a:solidFill>
                <a:latin typeface="OfficinaSerITCBoo" panose="02000506040000020004" pitchFamily="2" charset="0"/>
              </a:rPr>
              <a:t>index.php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index.html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index.cgi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index.pl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index.xhtml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index.htm</a:t>
            </a:r>
          </a:p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&lt;/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IfModule</a:t>
            </a:r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&gt;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86635" y="5661248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Il file </a:t>
            </a:r>
            <a:r>
              <a:rPr lang="it-IT" sz="2800" i="1" dirty="0" err="1" smtClean="0">
                <a:latin typeface="OfficinaSerITCBoo" panose="02000506040000020004" pitchFamily="2" charset="0"/>
              </a:rPr>
              <a:t>dir.conf</a:t>
            </a:r>
            <a:r>
              <a:rPr lang="it-IT" sz="2800" dirty="0" smtClean="0">
                <a:latin typeface="OfficinaSerITCBoo" panose="02000506040000020004" pitchFamily="2" charset="0"/>
              </a:rPr>
              <a:t>  spostando al primo posto </a:t>
            </a:r>
            <a:r>
              <a:rPr lang="it-IT" sz="2800" i="1" dirty="0" err="1" smtClean="0">
                <a:latin typeface="OfficinaSerITCBoo" panose="02000506040000020004" pitchFamily="2" charset="0"/>
              </a:rPr>
              <a:t>index.php</a:t>
            </a:r>
            <a:endParaRPr lang="it-IT" sz="2800" i="1" dirty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43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4) Test PHP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4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Riavviamo un’ulteriore volta Apache: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7524" y="2107447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sudo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systemctl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restart apache2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87524" y="2730111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Verifichiamo inoltre lo stato di Apache utilizzando:</a:t>
            </a:r>
            <a:endParaRPr lang="it-IT" sz="2800" i="1" dirty="0"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3352773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sudo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systemctl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status apache2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287524" y="3975438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Se tutto risulta correttamente installato, sarà possibile installare ulteriori moduli PHP (come </a:t>
            </a:r>
            <a:r>
              <a:rPr lang="it-IT" sz="2800" dirty="0" err="1" smtClean="0">
                <a:latin typeface="OfficinaSerITCBoo" panose="02000506040000020004" pitchFamily="2" charset="0"/>
              </a:rPr>
              <a:t>php</a:t>
            </a:r>
            <a:r>
              <a:rPr lang="it-IT" sz="2800" dirty="0" smtClean="0">
                <a:latin typeface="OfficinaSerITCBoo" panose="02000506040000020004" pitchFamily="2" charset="0"/>
              </a:rPr>
              <a:t>-cli).</a:t>
            </a:r>
            <a:endParaRPr lang="it-IT" sz="2800" i="1" dirty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298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4) Test PHP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4"/>
            <a:ext cx="85689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Per testare se il nostro sistema è configurato correttamente per PHP, scriviamo un semplice script </a:t>
            </a:r>
            <a:r>
              <a:rPr lang="it-IT" sz="2800" i="1" dirty="0" err="1" smtClean="0">
                <a:latin typeface="OfficinaSerITCBoo" panose="02000506040000020004" pitchFamily="2" charset="0"/>
              </a:rPr>
              <a:t>info.php</a:t>
            </a:r>
            <a:r>
              <a:rPr lang="it-IT" sz="2800" dirty="0" smtClean="0">
                <a:latin typeface="OfficinaSerITCBoo" panose="02000506040000020004" pitchFamily="2" charset="0"/>
              </a:rPr>
              <a:t> che inseriremo nella </a:t>
            </a:r>
            <a:r>
              <a:rPr lang="it-IT" sz="2800" dirty="0" smtClean="0">
                <a:latin typeface="OfficinaSerITCBoo" panose="02000506040000020004" pitchFamily="2" charset="0"/>
              </a:rPr>
              <a:t>nostra </a:t>
            </a:r>
            <a:r>
              <a:rPr lang="it-IT" sz="2800" dirty="0" smtClean="0">
                <a:latin typeface="OfficinaSerITCBoo" panose="02000506040000020004" pitchFamily="2" charset="0"/>
              </a:rPr>
              <a:t>«web </a:t>
            </a:r>
            <a:r>
              <a:rPr lang="it-IT" sz="2800" dirty="0" err="1" smtClean="0">
                <a:latin typeface="OfficinaSerITCBoo" panose="02000506040000020004" pitchFamily="2" charset="0"/>
              </a:rPr>
              <a:t>root</a:t>
            </a:r>
            <a:r>
              <a:rPr lang="it-IT" sz="2800" dirty="0" smtClean="0">
                <a:latin typeface="OfficinaSerITCBoo" panose="02000506040000020004" pitchFamily="2" charset="0"/>
              </a:rPr>
              <a:t>», contenente: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7524" y="3300665"/>
            <a:ext cx="8568952" cy="181588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sudo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nano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/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var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/www/html/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info.php</a:t>
            </a:r>
            <a:endParaRPr lang="en-US" sz="2800" dirty="0" smtClean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&lt;?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php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phpinfo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();</a:t>
            </a:r>
          </a:p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?&gt;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287524" y="5229202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Tramite browser verifichiamo:</a:t>
            </a:r>
          </a:p>
          <a:p>
            <a:r>
              <a:rPr lang="it-IT" sz="2800" i="1" dirty="0">
                <a:latin typeface="OfficinaSerITCBoo" panose="02000506040000020004" pitchFamily="2" charset="0"/>
              </a:rPr>
              <a:t>http</a:t>
            </a:r>
            <a:r>
              <a:rPr lang="it-IT" sz="2800" i="1" dirty="0" smtClean="0">
                <a:latin typeface="OfficinaSerITCBoo" panose="02000506040000020004" pitchFamily="2" charset="0"/>
              </a:rPr>
              <a:t>://indirizzo_ip_server/info.php</a:t>
            </a:r>
            <a:endParaRPr lang="it-IT" sz="2800" i="1" dirty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733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5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) Impostazione Virtual Host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4"/>
            <a:ext cx="856895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Uno dei componenti più rilevanti di Apache è il </a:t>
            </a:r>
            <a:r>
              <a:rPr lang="it-IT" sz="2800" u="sng" dirty="0" smtClean="0">
                <a:latin typeface="OfficinaSerITCBoo" panose="02000506040000020004" pitchFamily="2" charset="0"/>
              </a:rPr>
              <a:t>Virtual Host</a:t>
            </a:r>
            <a:r>
              <a:rPr lang="it-IT" sz="2800" dirty="0" smtClean="0">
                <a:latin typeface="OfficinaSerITCBoo" panose="02000506040000020004" pitchFamily="2" charset="0"/>
              </a:rPr>
              <a:t>, che permette all’amministratore di un server di «</a:t>
            </a:r>
            <a:r>
              <a:rPr lang="it-IT" sz="2800" dirty="0" err="1" smtClean="0">
                <a:latin typeface="OfficinaSerITCBoo" panose="02000506040000020004" pitchFamily="2" charset="0"/>
              </a:rPr>
              <a:t>hostare</a:t>
            </a:r>
            <a:r>
              <a:rPr lang="it-IT" sz="2800" dirty="0" smtClean="0">
                <a:latin typeface="OfficinaSerITCBoo" panose="02000506040000020004" pitchFamily="2" charset="0"/>
              </a:rPr>
              <a:t>» domini multipli attraverso una singola interfaccia od un singolo IP utilizzando un meccanismo di confronto.</a:t>
            </a:r>
          </a:p>
          <a:p>
            <a:endParaRPr lang="it-IT" sz="2800" dirty="0">
              <a:latin typeface="OfficinaSerITCBoo" panose="02000506040000020004" pitchFamily="2" charset="0"/>
            </a:endParaRPr>
          </a:p>
          <a:p>
            <a:pPr algn="ctr"/>
            <a:r>
              <a:rPr lang="it-IT" sz="2800" dirty="0" smtClean="0">
                <a:latin typeface="OfficinaSerITCBoo" panose="02000506040000020004" pitchFamily="2" charset="0"/>
              </a:rPr>
              <a:t>Ogni dominio configurato (tramite DNS) sarà quindi in grado di indirizzare i visitatori in una specifica </a:t>
            </a:r>
            <a:r>
              <a:rPr lang="it-IT" sz="2800" u="sng" dirty="0" smtClean="0">
                <a:latin typeface="OfficinaSerITCBoo" panose="02000506040000020004" pitchFamily="2" charset="0"/>
              </a:rPr>
              <a:t>cartella</a:t>
            </a:r>
            <a:r>
              <a:rPr lang="it-IT" sz="2800" dirty="0" smtClean="0">
                <a:latin typeface="OfficinaSerITCBoo" panose="02000506040000020004" pitchFamily="2" charset="0"/>
              </a:rPr>
              <a:t> contenente le informazioni del sito.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906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5) Impostazione Virtual Host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>
                <a:latin typeface="OfficinaSerITCBoo" panose="02000506040000020004" pitchFamily="2" charset="0"/>
              </a:rPr>
              <a:t>Innanzitutto prepariamo la struttura di directory che dovrà ospitare i siti legati ai </a:t>
            </a:r>
            <a:r>
              <a:rPr lang="it-IT" sz="2800" dirty="0">
                <a:latin typeface="OfficinaSerITCBoo" panose="02000506040000020004" pitchFamily="2" charset="0"/>
              </a:rPr>
              <a:t>n</a:t>
            </a:r>
            <a:r>
              <a:rPr lang="it-IT" sz="2800" dirty="0" smtClean="0">
                <a:latin typeface="OfficinaSerITCBoo" panose="02000506040000020004" pitchFamily="2" charset="0"/>
              </a:rPr>
              <a:t>ostri </a:t>
            </a:r>
            <a:r>
              <a:rPr lang="it-IT" sz="2800" dirty="0">
                <a:latin typeface="OfficinaSerITCBoo" panose="02000506040000020004" pitchFamily="2" charset="0"/>
              </a:rPr>
              <a:t>domini web di </a:t>
            </a:r>
            <a:r>
              <a:rPr lang="it-IT" sz="2800" dirty="0" smtClean="0">
                <a:latin typeface="OfficinaSerITCBoo" panose="02000506040000020004" pitchFamily="2" charset="0"/>
              </a:rPr>
              <a:t>esempio</a:t>
            </a:r>
            <a:r>
              <a:rPr lang="it-IT" sz="2800" dirty="0">
                <a:latin typeface="OfficinaSerITCBoo" panose="02000506040000020004" pitchFamily="2" charset="0"/>
              </a:rPr>
              <a:t>: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2935062"/>
            <a:ext cx="8568952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mkdir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-p 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var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/www/example.com/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public_html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mkdir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-p 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var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/www/test.com/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public_html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424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5) Impostazione Virtual Host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Permettiamo agli utenti regolari di modificare i </a:t>
            </a:r>
            <a:r>
              <a:rPr lang="it-IT" sz="2800" dirty="0" smtClean="0">
                <a:latin typeface="OfficinaSerITCBoo" panose="02000506040000020004" pitchFamily="2" charset="0"/>
              </a:rPr>
              <a:t>file </a:t>
            </a:r>
            <a:r>
              <a:rPr lang="it-IT" sz="2800" dirty="0" smtClean="0">
                <a:latin typeface="OfficinaSerITCBoo" panose="02000506040000020004" pitchFamily="2" charset="0"/>
              </a:rPr>
              <a:t>nelle nostre web </a:t>
            </a:r>
            <a:r>
              <a:rPr lang="it-IT" sz="2800" dirty="0" smtClean="0">
                <a:latin typeface="OfficinaSerITCBoo" panose="02000506040000020004" pitchFamily="2" charset="0"/>
              </a:rPr>
              <a:t>directory: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2474893"/>
            <a:ext cx="8568952" cy="181588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chown -R $USER:$USER /var/www/example.com/public_html</a:t>
            </a:r>
          </a:p>
          <a:p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chown -R $USER:$USER /var/www/test.com/public_html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4324947"/>
            <a:ext cx="8568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Dove $USER è una variabile che assumerà il valore dell’utente attualmente loggato. Modifichiamo inoltre i permessi generali: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87524" y="5744112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chmod -R 755 /var/www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226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5) Impostazione Virtual Host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Per facilitarne il riconoscimento, creiamo una pagina di esempio per entrambi i nostri Virtual Host: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2474893"/>
            <a:ext cx="8568952" cy="181588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nano </a:t>
            </a:r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var/www/example.com/public_html/index.html</a:t>
            </a:r>
          </a:p>
          <a:p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...</a:t>
            </a:r>
          </a:p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nano 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var</a:t>
            </a:r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/www/test.com/</a:t>
            </a:r>
            <a:r>
              <a:rPr lang="it-IT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public_html</a:t>
            </a:r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/index.html</a:t>
            </a:r>
          </a:p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…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867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5) Impostazione Virtual Host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4"/>
            <a:ext cx="85689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Passiamo finalmente alla creazione dei nostri </a:t>
            </a:r>
            <a:r>
              <a:rPr lang="it-IT" sz="2800" u="sng" dirty="0" err="1" smtClean="0">
                <a:latin typeface="OfficinaSerITCBoo" panose="02000506040000020004" pitchFamily="2" charset="0"/>
              </a:rPr>
              <a:t>virtual</a:t>
            </a:r>
            <a:r>
              <a:rPr lang="it-IT" sz="2800" u="sng" dirty="0" smtClean="0">
                <a:latin typeface="OfficinaSerITCBoo" panose="02000506040000020004" pitchFamily="2" charset="0"/>
              </a:rPr>
              <a:t> </a:t>
            </a:r>
            <a:r>
              <a:rPr lang="it-IT" sz="2800" u="sng" dirty="0" err="1" smtClean="0">
                <a:latin typeface="OfficinaSerITCBoo" panose="02000506040000020004" pitchFamily="2" charset="0"/>
              </a:rPr>
              <a:t>host</a:t>
            </a:r>
            <a:r>
              <a:rPr lang="it-IT" sz="2800" u="sng" dirty="0" smtClean="0">
                <a:latin typeface="OfficinaSerITCBoo" panose="02000506040000020004" pitchFamily="2" charset="0"/>
              </a:rPr>
              <a:t> </a:t>
            </a:r>
            <a:r>
              <a:rPr lang="it-IT" sz="2800" u="sng" dirty="0" err="1" smtClean="0">
                <a:latin typeface="OfficinaSerITCBoo" panose="02000506040000020004" pitchFamily="2" charset="0"/>
              </a:rPr>
              <a:t>files</a:t>
            </a:r>
            <a:r>
              <a:rPr lang="it-IT" sz="2800" dirty="0" smtClean="0">
                <a:latin typeface="OfficinaSerITCBoo" panose="02000506040000020004" pitchFamily="2" charset="0"/>
              </a:rPr>
              <a:t> che conterranno appunto la configurazione dei nostri Virtual Host per Apache. Copiamo il file </a:t>
            </a:r>
            <a:r>
              <a:rPr lang="it-IT" sz="2800" dirty="0">
                <a:latin typeface="OfficinaSerITCBoo" panose="02000506040000020004" pitchFamily="2" charset="0"/>
              </a:rPr>
              <a:t>di configurazione </a:t>
            </a:r>
            <a:r>
              <a:rPr lang="it-IT" sz="2800" i="1" dirty="0" smtClean="0">
                <a:latin typeface="OfficinaSerITCBoo" panose="02000506040000020004" pitchFamily="2" charset="0"/>
              </a:rPr>
              <a:t>000-default.conf</a:t>
            </a:r>
            <a:r>
              <a:rPr lang="it-IT" sz="2800" dirty="0" smtClean="0">
                <a:latin typeface="OfficinaSerITCBoo" panose="02000506040000020004" pitchFamily="2" charset="0"/>
              </a:rPr>
              <a:t>  di default fornito da Apache: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91417" y="3302671"/>
            <a:ext cx="8568952" cy="181588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sudo cp /etc/apache2/sites-available/</a:t>
            </a:r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000-default.conf</a:t>
            </a:r>
          </a:p>
          <a:p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etc/apache2/sites-available/example.com.conf</a:t>
            </a:r>
          </a:p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nano 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etc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/apache2/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sites-available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example.com.conf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1894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5) Impostazione Virtual Host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Il file di configurazione di default si presenterà nel seguente modo (senza i commenti):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2474893"/>
            <a:ext cx="8568952" cy="267765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&lt;VirtualHost *:80&gt;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ServerAdmin webmaster@localhost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DocumentRoot /var/www/html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ErrorLog ${APACHE_LOG_DIR}/error.log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CustomLog ${APACHE_LOG_DIR}/access.log combined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&lt;/VirtualHost&gt;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666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476673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Indice dei contenuti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5"/>
            <a:ext cx="8568952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arenR"/>
            </a:pPr>
            <a:r>
              <a:rPr lang="it-IT" sz="2800" dirty="0" smtClean="0">
                <a:latin typeface="OfficinaSerITCBoo" panose="02000506040000020004" pitchFamily="2" charset="0"/>
              </a:rPr>
              <a:t>Installazione Apache e configurazione Firewall</a:t>
            </a:r>
          </a:p>
          <a:p>
            <a:pPr marL="514350" indent="-514350">
              <a:buFont typeface="+mj-lt"/>
              <a:buAutoNum type="arabicParenR"/>
            </a:pPr>
            <a:r>
              <a:rPr lang="it-IT" sz="2800" dirty="0" smtClean="0">
                <a:latin typeface="OfficinaSerITCBoo" panose="02000506040000020004" pitchFamily="2" charset="0"/>
              </a:rPr>
              <a:t>Installazione </a:t>
            </a:r>
            <a:r>
              <a:rPr lang="it-IT" sz="2800" dirty="0" err="1" smtClean="0">
                <a:latin typeface="OfficinaSerITCBoo" panose="02000506040000020004" pitchFamily="2" charset="0"/>
              </a:rPr>
              <a:t>MySQL</a:t>
            </a:r>
            <a:endParaRPr lang="it-IT" sz="2800" dirty="0" smtClean="0">
              <a:latin typeface="OfficinaSerITCBoo" panose="02000506040000020004" pitchFamily="2" charset="0"/>
            </a:endParaRPr>
          </a:p>
          <a:p>
            <a:pPr marL="514350" indent="-514350">
              <a:buFont typeface="+mj-lt"/>
              <a:buAutoNum type="arabicParenR"/>
            </a:pPr>
            <a:r>
              <a:rPr lang="it-IT" sz="2800" dirty="0" smtClean="0">
                <a:latin typeface="OfficinaSerITCBoo" panose="02000506040000020004" pitchFamily="2" charset="0"/>
              </a:rPr>
              <a:t>Installazione PHP</a:t>
            </a:r>
          </a:p>
          <a:p>
            <a:pPr marL="514350" indent="-514350">
              <a:buFont typeface="+mj-lt"/>
              <a:buAutoNum type="arabicParenR"/>
            </a:pPr>
            <a:r>
              <a:rPr lang="it-IT" sz="2800" dirty="0" smtClean="0">
                <a:latin typeface="OfficinaSerITCBoo" panose="02000506040000020004" pitchFamily="2" charset="0"/>
              </a:rPr>
              <a:t>Test PHP</a:t>
            </a:r>
          </a:p>
          <a:p>
            <a:pPr marL="514350" indent="-514350">
              <a:buFont typeface="+mj-lt"/>
              <a:buAutoNum type="arabicParenR"/>
            </a:pPr>
            <a:r>
              <a:rPr lang="it-IT" sz="2800" dirty="0" smtClean="0">
                <a:latin typeface="OfficinaSerITCBoo" panose="02000506040000020004" pitchFamily="2" charset="0"/>
              </a:rPr>
              <a:t>Impostazione Virtual Host</a:t>
            </a:r>
          </a:p>
          <a:p>
            <a:pPr marL="514350" indent="-514350">
              <a:buFont typeface="+mj-lt"/>
              <a:buAutoNum type="arabicParenR"/>
            </a:pPr>
            <a:r>
              <a:rPr lang="it-IT" sz="2800" dirty="0" smtClean="0">
                <a:latin typeface="OfficinaSerITCBoo" panose="02000506040000020004" pitchFamily="2" charset="0"/>
              </a:rPr>
              <a:t>Impostazione SSL</a:t>
            </a:r>
          </a:p>
          <a:p>
            <a:pPr marL="514350" indent="-514350">
              <a:buFont typeface="+mj-lt"/>
              <a:buAutoNum type="arabicParenR"/>
            </a:pPr>
            <a:r>
              <a:rPr lang="it-IT" sz="2800" dirty="0" smtClean="0">
                <a:latin typeface="OfficinaSerITCBoo" panose="02000506040000020004" pitchFamily="2" charset="0"/>
              </a:rPr>
              <a:t>Impostazione sistema di </a:t>
            </a:r>
            <a:r>
              <a:rPr lang="it-IT" sz="2800" dirty="0" err="1" smtClean="0">
                <a:latin typeface="OfficinaSerITCBoo" panose="02000506040000020004" pitchFamily="2" charset="0"/>
              </a:rPr>
              <a:t>Monitoring</a:t>
            </a:r>
            <a:endParaRPr lang="it-IT" sz="2800" dirty="0" smtClean="0">
              <a:latin typeface="OfficinaSerITCBoo" panose="02000506040000020004" pitchFamily="2" charset="0"/>
            </a:endParaRPr>
          </a:p>
          <a:p>
            <a:pPr marL="514350" indent="-514350">
              <a:buFont typeface="+mj-lt"/>
              <a:buAutoNum type="arabicParenR"/>
            </a:pPr>
            <a:r>
              <a:rPr lang="it-IT" sz="2800" dirty="0" smtClean="0">
                <a:latin typeface="OfficinaSerITCBoo" panose="02000506040000020004" pitchFamily="2" charset="0"/>
              </a:rPr>
              <a:t>Progettazione e realizzazione </a:t>
            </a:r>
            <a:r>
              <a:rPr lang="it-IT" sz="2800" dirty="0" err="1" smtClean="0">
                <a:latin typeface="OfficinaSerITCBoo" panose="02000506040000020004" pitchFamily="2" charset="0"/>
              </a:rPr>
              <a:t>form</a:t>
            </a:r>
            <a:r>
              <a:rPr lang="it-IT" sz="2800" dirty="0" smtClean="0">
                <a:latin typeface="OfficinaSerITCBoo" panose="02000506040000020004" pitchFamily="2" charset="0"/>
              </a:rPr>
              <a:t> PHP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9" name="Parentesi quadra chiusa 8"/>
          <p:cNvSpPr/>
          <p:nvPr/>
        </p:nvSpPr>
        <p:spPr>
          <a:xfrm>
            <a:off x="7812360" y="1484784"/>
            <a:ext cx="360040" cy="1512168"/>
          </a:xfrm>
          <a:prstGeom prst="rightBracket">
            <a:avLst/>
          </a:prstGeom>
          <a:ln/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b="1" dirty="0"/>
          </a:p>
        </p:txBody>
      </p:sp>
      <p:sp>
        <p:nvSpPr>
          <p:cNvPr id="10" name="CasellaDiTesto 9"/>
          <p:cNvSpPr txBox="1"/>
          <p:nvPr/>
        </p:nvSpPr>
        <p:spPr>
          <a:xfrm rot="16200000">
            <a:off x="7773156" y="1979258"/>
            <a:ext cx="13208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smtClean="0">
                <a:latin typeface="OfficinaSerITCBol" panose="02000806040000020004" pitchFamily="2" charset="0"/>
                <a:cs typeface="Aharoni" pitchFamily="2" charset="-79"/>
              </a:rPr>
              <a:t>LAMP</a:t>
            </a:r>
            <a:endParaRPr lang="it-IT" sz="2800" dirty="0">
              <a:latin typeface="OfficinaSerITCBol" panose="02000806040000020004" pitchFamily="2" charset="0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93759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5) Impostazione Virtual Host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Modifichiamo quindi il file per il nostro primo Virtual Host </a:t>
            </a:r>
            <a:r>
              <a:rPr lang="it-IT" sz="2800" dirty="0" smtClean="0">
                <a:latin typeface="OfficinaSerITCBoo" panose="02000506040000020004" pitchFamily="2" charset="0"/>
              </a:rPr>
              <a:t>nel </a:t>
            </a:r>
            <a:r>
              <a:rPr lang="it-IT" sz="2800" dirty="0" smtClean="0">
                <a:latin typeface="OfficinaSerITCBoo" panose="02000506040000020004" pitchFamily="2" charset="0"/>
              </a:rPr>
              <a:t>seguente modo: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2474894"/>
            <a:ext cx="8568952" cy="35394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&lt;VirtualHost *:80&gt;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ServerAdmin </a:t>
            </a:r>
            <a:r>
              <a:rPr lang="pt-BR" sz="2800" dirty="0">
                <a:solidFill>
                  <a:srgbClr val="FF0000"/>
                </a:solidFill>
                <a:latin typeface="OfficinaSerITCBoo" panose="02000506040000020004" pitchFamily="2" charset="0"/>
              </a:rPr>
              <a:t>admin@example.com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ServerName </a:t>
            </a:r>
            <a:r>
              <a:rPr lang="pt-BR" sz="2800" dirty="0">
                <a:solidFill>
                  <a:srgbClr val="FF0000"/>
                </a:solidFill>
                <a:latin typeface="OfficinaSerITCBoo" panose="02000506040000020004" pitchFamily="2" charset="0"/>
              </a:rPr>
              <a:t>example.com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ServerAlias </a:t>
            </a:r>
            <a:r>
              <a:rPr lang="pt-BR" sz="2800" dirty="0">
                <a:solidFill>
                  <a:srgbClr val="FF0000"/>
                </a:solidFill>
                <a:latin typeface="OfficinaSerITCBoo" panose="02000506040000020004" pitchFamily="2" charset="0"/>
              </a:rPr>
              <a:t>www.example.com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DocumentRoot /var/www/</a:t>
            </a:r>
            <a:r>
              <a:rPr lang="pt-BR" sz="2800" dirty="0">
                <a:solidFill>
                  <a:srgbClr val="FF0000"/>
                </a:solidFill>
                <a:latin typeface="OfficinaSerITCBoo" panose="02000506040000020004" pitchFamily="2" charset="0"/>
              </a:rPr>
              <a:t>example.com</a:t>
            </a:r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/public_html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ErrorLog ${APACHE_LOG_DIR}/error.log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CustomLog ${APACHE_LOG_DIR}/access.log combined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&lt;/VirtualHost&gt;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733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5) Impostazione Virtual Host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Eseguiamo quindi le stesse operazioni per il nostro secondo dominio, ottenendo: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2474894"/>
            <a:ext cx="8568952" cy="35394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&lt;VirtualHost *:80&gt;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ServerAdmin </a:t>
            </a:r>
            <a:r>
              <a:rPr lang="pt-BR" sz="2800" dirty="0">
                <a:solidFill>
                  <a:srgbClr val="FF0000"/>
                </a:solidFill>
                <a:latin typeface="OfficinaSerITCBoo" panose="02000506040000020004" pitchFamily="2" charset="0"/>
              </a:rPr>
              <a:t>admin@test.com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ServerName </a:t>
            </a:r>
            <a:r>
              <a:rPr lang="pt-BR" sz="2800" dirty="0">
                <a:solidFill>
                  <a:srgbClr val="FF0000"/>
                </a:solidFill>
                <a:latin typeface="OfficinaSerITCBoo" panose="02000506040000020004" pitchFamily="2" charset="0"/>
              </a:rPr>
              <a:t>test.com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ServerAlias </a:t>
            </a:r>
            <a:r>
              <a:rPr lang="pt-BR" sz="2800" dirty="0">
                <a:solidFill>
                  <a:srgbClr val="FF0000"/>
                </a:solidFill>
                <a:latin typeface="OfficinaSerITCBoo" panose="02000506040000020004" pitchFamily="2" charset="0"/>
              </a:rPr>
              <a:t>www.test.com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DocumentRoot /var/www/</a:t>
            </a:r>
            <a:r>
              <a:rPr lang="pt-BR" sz="2800" dirty="0">
                <a:solidFill>
                  <a:srgbClr val="FF0000"/>
                </a:solidFill>
                <a:latin typeface="OfficinaSerITCBoo" panose="02000506040000020004" pitchFamily="2" charset="0"/>
              </a:rPr>
              <a:t>test.com</a:t>
            </a:r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/public_html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ErrorLog ${APACHE_LOG_DIR}/error.log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  CustomLog ${APACHE_LOG_DIR}/access.log combined</a:t>
            </a:r>
          </a:p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&lt;/VirtualHost&gt;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246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5) Impostazione Virtual Host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Non ci resta che abilitare i due file di configurazione appena creati, utilizzando </a:t>
            </a:r>
            <a:r>
              <a:rPr lang="it-IT" sz="2800" dirty="0">
                <a:latin typeface="OfficinaSerITCBoo" panose="02000506040000020004" pitchFamily="2" charset="0"/>
              </a:rPr>
              <a:t>lo strumento </a:t>
            </a:r>
            <a:r>
              <a:rPr lang="it-IT" sz="2800" i="1" dirty="0" smtClean="0">
                <a:latin typeface="OfficinaSerITCBoo" panose="02000506040000020004" pitchFamily="2" charset="0"/>
              </a:rPr>
              <a:t>a2ensite</a:t>
            </a:r>
            <a:r>
              <a:rPr lang="it-IT" sz="2800" dirty="0">
                <a:latin typeface="OfficinaSerITCBoo" panose="02000506040000020004" pitchFamily="2" charset="0"/>
              </a:rPr>
              <a:t> </a:t>
            </a:r>
            <a:r>
              <a:rPr lang="it-IT" sz="2800" dirty="0" smtClean="0">
                <a:latin typeface="OfficinaSerITCBoo" panose="02000506040000020004" pitchFamily="2" charset="0"/>
              </a:rPr>
              <a:t>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2474894"/>
            <a:ext cx="8568952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a2ensite example.com.conf</a:t>
            </a:r>
          </a:p>
          <a:p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a2ensite test.com.conf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3465003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Riavviamo Apache: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91526" y="4024224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sudo service apache2 restart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187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5) Impostazione Virtual Host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3108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Verifichiamo quindi tramite browser se tutto funziona correttamente accedendo alle pagine di esempio precedentemente create ed ora raggiungibili attraverso i nostri indirizzi:</a:t>
            </a:r>
          </a:p>
          <a:p>
            <a:endParaRPr lang="it-IT" sz="2800" dirty="0">
              <a:latin typeface="OfficinaSerITCBoo" panose="02000506040000020004" pitchFamily="2" charset="0"/>
            </a:endParaRPr>
          </a:p>
          <a:p>
            <a:r>
              <a:rPr lang="it-IT" sz="2800" i="1" dirty="0">
                <a:latin typeface="OfficinaSerITCBoo" panose="02000506040000020004" pitchFamily="2" charset="0"/>
              </a:rPr>
              <a:t>http://</a:t>
            </a:r>
            <a:r>
              <a:rPr lang="it-IT" sz="2800" i="1" dirty="0" smtClean="0">
                <a:solidFill>
                  <a:srgbClr val="FF0000"/>
                </a:solidFill>
                <a:latin typeface="OfficinaSerITCBoo" panose="02000506040000020004" pitchFamily="2" charset="0"/>
              </a:rPr>
              <a:t>example.com</a:t>
            </a:r>
          </a:p>
          <a:p>
            <a:r>
              <a:rPr lang="it-IT" sz="2800" i="1" dirty="0">
                <a:latin typeface="OfficinaSerITCBoo" panose="02000506040000020004" pitchFamily="2" charset="0"/>
              </a:rPr>
              <a:t>http</a:t>
            </a:r>
            <a:r>
              <a:rPr lang="it-IT" sz="2800" i="1" dirty="0" smtClean="0">
                <a:latin typeface="OfficinaSerITCBoo" panose="02000506040000020004" pitchFamily="2" charset="0"/>
              </a:rPr>
              <a:t>://</a:t>
            </a:r>
            <a:r>
              <a:rPr lang="it-IT" sz="2800" i="1" dirty="0" smtClean="0">
                <a:solidFill>
                  <a:srgbClr val="FF0000"/>
                </a:solidFill>
                <a:latin typeface="OfficinaSerITCBoo" panose="02000506040000020004" pitchFamily="2" charset="0"/>
              </a:rPr>
              <a:t>test.com</a:t>
            </a:r>
          </a:p>
        </p:txBody>
      </p:sp>
    </p:spTree>
    <p:extLst>
      <p:ext uri="{BB962C8B-B14F-4D97-AF65-F5344CB8AC3E}">
        <p14:creationId xmlns:p14="http://schemas.microsoft.com/office/powerpoint/2010/main" val="1786363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5) Impostazione Virtual Host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5"/>
            <a:ext cx="85689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NOTA: Se nel nostro server avessimo installato un gestore per il nostro database </a:t>
            </a:r>
            <a:r>
              <a:rPr lang="it-IT" sz="2800" dirty="0" err="1" smtClean="0">
                <a:latin typeface="OfficinaSerITCBoo" panose="02000506040000020004" pitchFamily="2" charset="0"/>
              </a:rPr>
              <a:t>MySQL</a:t>
            </a:r>
            <a:r>
              <a:rPr lang="it-IT" sz="2800" dirty="0" smtClean="0">
                <a:latin typeface="OfficinaSerITCBoo" panose="02000506040000020004" pitchFamily="2" charset="0"/>
              </a:rPr>
              <a:t>, sarebbe ora necessario configurarlo per i nuovi Virtual Host.</a:t>
            </a:r>
          </a:p>
          <a:p>
            <a:pPr algn="just"/>
            <a:r>
              <a:rPr lang="it-IT" sz="2800" dirty="0">
                <a:latin typeface="OfficinaSerITCBoo" panose="02000506040000020004" pitchFamily="2" charset="0"/>
              </a:rPr>
              <a:t>Nel caso di </a:t>
            </a:r>
            <a:r>
              <a:rPr lang="it-IT" sz="2800" i="1" dirty="0" err="1" smtClean="0">
                <a:latin typeface="OfficinaSerITCBoo" panose="02000506040000020004" pitchFamily="2" charset="0"/>
              </a:rPr>
              <a:t>PhpMyAdmin</a:t>
            </a:r>
            <a:r>
              <a:rPr lang="it-IT" sz="2800" dirty="0" smtClean="0">
                <a:latin typeface="OfficinaSerITCBoo" panose="02000506040000020004" pitchFamily="2" charset="0"/>
              </a:rPr>
              <a:t>, procediamo aggiungendo un alias dopo l’istruzione </a:t>
            </a:r>
            <a:r>
              <a:rPr lang="it-IT" sz="2800" i="1" dirty="0" err="1" smtClean="0">
                <a:latin typeface="OfficinaSerITCBoo" panose="02000506040000020004" pitchFamily="2" charset="0"/>
              </a:rPr>
              <a:t>DocumentRoot</a:t>
            </a:r>
            <a:r>
              <a:rPr lang="it-IT" sz="2800" dirty="0" smtClean="0">
                <a:latin typeface="OfficinaSerITCBoo" panose="02000506040000020004" pitchFamily="2" charset="0"/>
              </a:rPr>
              <a:t> 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87524" y="3789042"/>
            <a:ext cx="8568952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...</a:t>
            </a:r>
          </a:p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Alias 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phpmyadmin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usr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/share/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phpmyadmin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567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6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Impostazione 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SSL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Utilizziamo </a:t>
            </a:r>
            <a:r>
              <a:rPr lang="it-IT" sz="2800" u="sng" dirty="0" err="1" smtClean="0">
                <a:latin typeface="OfficinaSerITCBoo" panose="02000506040000020004" pitchFamily="2" charset="0"/>
              </a:rPr>
              <a:t>Let’s</a:t>
            </a:r>
            <a:r>
              <a:rPr lang="it-IT" sz="2800" u="sng" dirty="0" smtClean="0">
                <a:latin typeface="OfficinaSerITCBoo" panose="02000506040000020004" pitchFamily="2" charset="0"/>
              </a:rPr>
              <a:t> </a:t>
            </a:r>
            <a:r>
              <a:rPr lang="it-IT" sz="2800" u="sng" dirty="0" err="1" smtClean="0">
                <a:latin typeface="OfficinaSerITCBoo" panose="02000506040000020004" pitchFamily="2" charset="0"/>
              </a:rPr>
              <a:t>Encrypt</a:t>
            </a:r>
            <a:r>
              <a:rPr lang="it-IT" sz="2800" dirty="0" smtClean="0">
                <a:latin typeface="OfficinaSerITCBoo" panose="02000506040000020004" pitchFamily="2" charset="0"/>
              </a:rPr>
              <a:t> per ottenere un certificato </a:t>
            </a:r>
            <a:r>
              <a:rPr lang="it-IT" sz="2800" dirty="0" smtClean="0">
                <a:latin typeface="OfficinaSerITCBoo" panose="02000506040000020004" pitchFamily="2" charset="0"/>
              </a:rPr>
              <a:t>TLS/SSL </a:t>
            </a:r>
            <a:r>
              <a:rPr lang="it-IT" sz="2800" dirty="0" smtClean="0">
                <a:latin typeface="OfficinaSerITCBoo" panose="02000506040000020004" pitchFamily="2" charset="0"/>
              </a:rPr>
              <a:t>condiviso e gratuito per il nostro server: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2474894"/>
            <a:ext cx="8568952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sudo apt-get update</a:t>
            </a:r>
          </a:p>
          <a:p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apt-get install python-letsencrypt-apache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3465003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Il </a:t>
            </a:r>
            <a:r>
              <a:rPr lang="it-IT" sz="2800" dirty="0">
                <a:latin typeface="OfficinaSerITCBoo" panose="02000506040000020004" pitchFamily="2" charset="0"/>
              </a:rPr>
              <a:t>client </a:t>
            </a:r>
            <a:r>
              <a:rPr lang="it-IT" sz="2800" i="1" dirty="0" err="1" smtClean="0">
                <a:latin typeface="OfficinaSerITCBoo" panose="02000506040000020004" pitchFamily="2" charset="0"/>
              </a:rPr>
              <a:t>letsencrypt</a:t>
            </a:r>
            <a:r>
              <a:rPr lang="it-IT" sz="2800" dirty="0" smtClean="0">
                <a:latin typeface="OfficinaSerITCBoo" panose="02000506040000020004" pitchFamily="2" charset="0"/>
              </a:rPr>
              <a:t> è ora pronto ad essere utilizzato.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837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6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Impostazione 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SSL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Generiamo un certificato SSL per Apache fornendo i seguenti parametri: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2474893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sudo letsencrypt --apache -d example.com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3034116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Se il sito presenta sottodomini, sarà opportuno specificarli modificando il precedente comando come segue: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87524" y="4024226"/>
            <a:ext cx="8568952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sudo letsencrypt --apache -d example.com -d www.example.com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453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6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Impostazione 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SSL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4"/>
            <a:ext cx="85689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Al termine dell’installazione il certificato </a:t>
            </a:r>
            <a:r>
              <a:rPr lang="it-IT" sz="2800" dirty="0">
                <a:latin typeface="OfficinaSerITCBoo" panose="02000506040000020004" pitchFamily="2" charset="0"/>
              </a:rPr>
              <a:t>sarà disponibile in </a:t>
            </a:r>
            <a:r>
              <a:rPr lang="it-IT" sz="2800" i="1" dirty="0">
                <a:latin typeface="OfficinaSerITCBoo" panose="02000506040000020004" pitchFamily="2" charset="0"/>
              </a:rPr>
              <a:t>/</a:t>
            </a:r>
            <a:r>
              <a:rPr lang="it-IT" sz="2800" i="1" dirty="0" err="1" smtClean="0">
                <a:latin typeface="OfficinaSerITCBoo" panose="02000506040000020004" pitchFamily="2" charset="0"/>
              </a:rPr>
              <a:t>etc</a:t>
            </a:r>
            <a:r>
              <a:rPr lang="it-IT" sz="2800" i="1" dirty="0" smtClean="0">
                <a:latin typeface="OfficinaSerITCBoo" panose="02000506040000020004" pitchFamily="2" charset="0"/>
              </a:rPr>
              <a:t>/</a:t>
            </a:r>
            <a:r>
              <a:rPr lang="it-IT" sz="2800" i="1" dirty="0" err="1" smtClean="0">
                <a:latin typeface="OfficinaSerITCBoo" panose="02000506040000020004" pitchFamily="2" charset="0"/>
              </a:rPr>
              <a:t>letsencrypt</a:t>
            </a:r>
            <a:r>
              <a:rPr lang="it-IT" sz="2800" i="1" dirty="0" smtClean="0">
                <a:latin typeface="OfficinaSerITCBoo" panose="02000506040000020004" pitchFamily="2" charset="0"/>
              </a:rPr>
              <a:t>/live</a:t>
            </a:r>
          </a:p>
          <a:p>
            <a:endParaRPr lang="it-IT" sz="2800" dirty="0" smtClean="0">
              <a:latin typeface="OfficinaSerITCBoo" panose="02000506040000020004" pitchFamily="2" charset="0"/>
            </a:endParaRPr>
          </a:p>
          <a:p>
            <a:r>
              <a:rPr lang="it-IT" sz="2800" dirty="0" smtClean="0">
                <a:latin typeface="OfficinaSerITCBoo" panose="02000506040000020004" pitchFamily="2" charset="0"/>
              </a:rPr>
              <a:t>NOTA:</a:t>
            </a:r>
          </a:p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Per la gestione dei </a:t>
            </a:r>
            <a:r>
              <a:rPr lang="it-IT" sz="2800" u="sng" dirty="0" smtClean="0">
                <a:latin typeface="OfficinaSerITCBoo" panose="02000506040000020004" pitchFamily="2" charset="0"/>
              </a:rPr>
              <a:t>Virtual Host</a:t>
            </a:r>
            <a:r>
              <a:rPr lang="it-IT" sz="2800" dirty="0" smtClean="0">
                <a:latin typeface="OfficinaSerITCBoo" panose="02000506040000020004" pitchFamily="2" charset="0"/>
              </a:rPr>
              <a:t> è consigliato creare un certificato separato per ogni nome dominio.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130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6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Impostazione 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SSL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Sarà in seguito vantaggioso creare uno script per il rinnovo dei certificati, oppure utilizzare l’apposita funzione: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2869780"/>
            <a:ext cx="8568952" cy="35394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sudo letsencrypt </a:t>
            </a:r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renew</a:t>
            </a:r>
          </a:p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Processing 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etc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letsencrypt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renewal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>
                <a:solidFill>
                  <a:srgbClr val="FF0000"/>
                </a:solidFill>
                <a:latin typeface="OfficinaSerITCBoo" panose="02000506040000020004" pitchFamily="2" charset="0"/>
              </a:rPr>
              <a:t>example.com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.conf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Processing 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etc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letsencrypt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renewal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>
                <a:solidFill>
                  <a:srgbClr val="FF0000"/>
                </a:solidFill>
                <a:latin typeface="OfficinaSerITCBoo" panose="02000506040000020004" pitchFamily="2" charset="0"/>
              </a:rPr>
              <a:t>test.com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.conf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The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following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certs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are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not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due for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renewal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yet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:</a:t>
            </a:r>
          </a:p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 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etc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letsencrypt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/live/</a:t>
            </a:r>
            <a:r>
              <a:rPr lang="it-IT" sz="2800" dirty="0">
                <a:solidFill>
                  <a:srgbClr val="FF0000"/>
                </a:solidFill>
                <a:latin typeface="OfficinaSerITCBoo" panose="02000506040000020004" pitchFamily="2" charset="0"/>
              </a:rPr>
              <a:t>example.com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fullchain.pem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etc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letsencrypt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/live/</a:t>
            </a:r>
            <a:r>
              <a:rPr lang="it-IT" sz="2800" dirty="0">
                <a:solidFill>
                  <a:srgbClr val="FF0000"/>
                </a:solidFill>
                <a:latin typeface="OfficinaSerITCBoo" panose="02000506040000020004" pitchFamily="2" charset="0"/>
              </a:rPr>
              <a:t>test.com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fullchain.pem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…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957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6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Impostazione 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SSL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343" y="1340768"/>
            <a:ext cx="7075314" cy="52846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22031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1) Installazione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Apache </a:t>
            </a:r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e configurazione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Firewall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2096849"/>
            <a:ext cx="85689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PREREQUISITI:</a:t>
            </a:r>
          </a:p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Per questioni di sicurezza è sempre bene utilizzare un account </a:t>
            </a:r>
            <a:r>
              <a:rPr lang="it-IT" sz="2800" u="sng" dirty="0" smtClean="0">
                <a:latin typeface="OfficinaSerITCBoo" panose="02000506040000020004" pitchFamily="2" charset="0"/>
              </a:rPr>
              <a:t>non-</a:t>
            </a:r>
            <a:r>
              <a:rPr lang="it-IT" sz="2800" u="sng" dirty="0" err="1" smtClean="0">
                <a:latin typeface="OfficinaSerITCBoo" panose="02000506040000020004" pitchFamily="2" charset="0"/>
              </a:rPr>
              <a:t>root</a:t>
            </a:r>
            <a:r>
              <a:rPr lang="it-IT" sz="2800" dirty="0" smtClean="0">
                <a:latin typeface="OfficinaSerITCBoo" panose="02000506040000020004" pitchFamily="2" charset="0"/>
              </a:rPr>
              <a:t> con privilegi </a:t>
            </a:r>
            <a:r>
              <a:rPr lang="it-IT" sz="2800" u="sng" dirty="0" smtClean="0">
                <a:latin typeface="OfficinaSerITCBoo" panose="02000506040000020004" pitchFamily="2" charset="0"/>
              </a:rPr>
              <a:t>sudo</a:t>
            </a:r>
            <a:r>
              <a:rPr lang="it-IT" sz="2800" dirty="0" smtClean="0">
                <a:latin typeface="OfficinaSerITCBoo" panose="02000506040000020004" pitchFamily="2" charset="0"/>
              </a:rPr>
              <a:t> per eseguire le successive operazioni nel nostro server.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287524" y="4005065"/>
            <a:ext cx="8568952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adduser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fabio</a:t>
            </a:r>
            <a:endParaRPr lang="it-IT" sz="2800" dirty="0" smtClean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it-IT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usermod</a:t>
            </a:r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-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aG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sudo </a:t>
            </a:r>
            <a:r>
              <a:rPr lang="it-IT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fabio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234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7)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Impostazione sistema di </a:t>
            </a:r>
            <a:r>
              <a:rPr lang="it-IT" sz="4400" b="1" dirty="0" err="1">
                <a:latin typeface="OfficinaSerITCBol" panose="02000806040000020004" pitchFamily="2" charset="0"/>
                <a:cs typeface="Aharoni" pitchFamily="2" charset="-79"/>
              </a:rPr>
              <a:t>Monitoring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7524" y="2096851"/>
            <a:ext cx="8568952" cy="3108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Utilizziamo </a:t>
            </a:r>
            <a:r>
              <a:rPr lang="it-IT" sz="2800" u="sng" dirty="0" err="1" smtClean="0">
                <a:latin typeface="OfficinaSerITCBoo" panose="02000506040000020004" pitchFamily="2" charset="0"/>
              </a:rPr>
              <a:t>Nagios</a:t>
            </a:r>
            <a:r>
              <a:rPr lang="it-IT" sz="2800" dirty="0" smtClean="0">
                <a:latin typeface="OfficinaSerITCBoo" panose="02000506040000020004" pitchFamily="2" charset="0"/>
              </a:rPr>
              <a:t> per monitorare i nostri </a:t>
            </a:r>
            <a:r>
              <a:rPr lang="it-IT" sz="2800" dirty="0" err="1" smtClean="0">
                <a:latin typeface="OfficinaSerITCBoo" panose="02000506040000020004" pitchFamily="2" charset="0"/>
              </a:rPr>
              <a:t>hosts</a:t>
            </a:r>
            <a:r>
              <a:rPr lang="it-IT" sz="2800" dirty="0" smtClean="0">
                <a:latin typeface="OfficinaSerITCBoo" panose="02000506040000020004" pitchFamily="2" charset="0"/>
              </a:rPr>
              <a:t>.</a:t>
            </a:r>
          </a:p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Procediamo all’installazione ed alla configurazione di base consultando le guide presenti nel sito ufficiale, nel caso di </a:t>
            </a:r>
            <a:r>
              <a:rPr lang="it-IT" sz="2800" i="1" dirty="0" err="1" smtClean="0">
                <a:latin typeface="OfficinaSerITCBoo" panose="02000506040000020004" pitchFamily="2" charset="0"/>
              </a:rPr>
              <a:t>Ubuntu</a:t>
            </a:r>
            <a:r>
              <a:rPr lang="it-IT" sz="2800" dirty="0" smtClean="0">
                <a:latin typeface="OfficinaSerITCBoo" panose="02000506040000020004" pitchFamily="2" charset="0"/>
              </a:rPr>
              <a:t> utilizziamo questa guida:</a:t>
            </a:r>
          </a:p>
          <a:p>
            <a:endParaRPr lang="it-IT" sz="2800" dirty="0" smtClean="0">
              <a:latin typeface="OfficinaSerITCBoo" panose="02000506040000020004" pitchFamily="2" charset="0"/>
            </a:endParaRPr>
          </a:p>
          <a:p>
            <a:r>
              <a:rPr lang="it-IT" sz="2800" dirty="0">
                <a:latin typeface="OfficinaSerITCBoo" panose="02000506040000020004" pitchFamily="2" charset="0"/>
                <a:hlinkClick r:id="rId3"/>
              </a:rPr>
              <a:t>https://</a:t>
            </a:r>
            <a:r>
              <a:rPr lang="it-IT" sz="2800" dirty="0" smtClean="0">
                <a:latin typeface="OfficinaSerITCBoo" panose="02000506040000020004" pitchFamily="2" charset="0"/>
                <a:hlinkClick r:id="rId3"/>
              </a:rPr>
              <a:t>assets.nagios.com/downloads/nagioscore/docs/nagioscore/4/en/quickstart-ubuntu.html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858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7)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Impostazione sistema di </a:t>
            </a:r>
            <a:r>
              <a:rPr lang="it-IT" sz="4400" b="1" dirty="0" err="1">
                <a:latin typeface="OfficinaSerITCBol" panose="02000806040000020004" pitchFamily="2" charset="0"/>
                <a:cs typeface="Aharoni" pitchFamily="2" charset="-79"/>
              </a:rPr>
              <a:t>Monitoring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7524" y="2096849"/>
            <a:ext cx="85689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Una volta installato e configurato </a:t>
            </a:r>
            <a:r>
              <a:rPr lang="it-IT" sz="2800" dirty="0" err="1" smtClean="0">
                <a:latin typeface="OfficinaSerITCBoo" panose="02000506040000020004" pitchFamily="2" charset="0"/>
              </a:rPr>
              <a:t>Nagios</a:t>
            </a:r>
            <a:r>
              <a:rPr lang="it-IT" sz="2800" dirty="0" smtClean="0">
                <a:latin typeface="OfficinaSerITCBoo" panose="02000506040000020004" pitchFamily="2" charset="0"/>
              </a:rPr>
              <a:t>, procediamo ad aggiungere i vari </a:t>
            </a:r>
            <a:r>
              <a:rPr lang="it-IT" sz="2800" dirty="0" err="1" smtClean="0">
                <a:latin typeface="OfficinaSerITCBoo" panose="02000506040000020004" pitchFamily="2" charset="0"/>
              </a:rPr>
              <a:t>hosts</a:t>
            </a:r>
            <a:r>
              <a:rPr lang="it-IT" sz="2800" dirty="0" smtClean="0">
                <a:latin typeface="OfficinaSerITCBoo" panose="02000506040000020004" pitchFamily="2" charset="0"/>
              </a:rPr>
              <a:t> da monitorare.</a:t>
            </a:r>
          </a:p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Creiamo un nuovo file di configurazione per ogni </a:t>
            </a:r>
            <a:r>
              <a:rPr lang="it-IT" sz="2800" dirty="0" err="1" smtClean="0">
                <a:latin typeface="OfficinaSerITCBoo" panose="02000506040000020004" pitchFamily="2" charset="0"/>
              </a:rPr>
              <a:t>hosts</a:t>
            </a:r>
            <a:r>
              <a:rPr lang="it-IT" sz="2800" dirty="0" smtClean="0">
                <a:latin typeface="OfficinaSerITCBoo" panose="02000506040000020004" pitchFamily="2" charset="0"/>
              </a:rPr>
              <a:t> remoto che vogliamo monitorare: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3912732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sudo vi /</a:t>
            </a:r>
            <a:r>
              <a:rPr lang="pt-BR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usr/local/nagios/etc/servers/mio_host1.cfg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0370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7)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Impostazione sistema di </a:t>
            </a:r>
            <a:r>
              <a:rPr lang="it-IT" sz="4400" b="1" dirty="0" err="1">
                <a:latin typeface="OfficinaSerITCBol" panose="02000806040000020004" pitchFamily="2" charset="0"/>
                <a:cs typeface="Aharoni" pitchFamily="2" charset="-79"/>
              </a:rPr>
              <a:t>Monitoring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7524" y="2096851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Modifichiamo quindi il file per ogni </a:t>
            </a:r>
            <a:r>
              <a:rPr lang="it-IT" sz="2800" dirty="0" err="1" smtClean="0">
                <a:latin typeface="OfficinaSerITCBoo" panose="02000506040000020004" pitchFamily="2" charset="0"/>
              </a:rPr>
              <a:t>hosts</a:t>
            </a:r>
            <a:r>
              <a:rPr lang="it-IT" sz="2800" dirty="0" smtClean="0">
                <a:latin typeface="OfficinaSerITCBoo" panose="02000506040000020004" pitchFamily="2" charset="0"/>
              </a:rPr>
              <a:t>, ad esempio: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2682495"/>
            <a:ext cx="8568952" cy="31085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define host {</a:t>
            </a:r>
          </a:p>
          <a:p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	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use			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linux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-server</a:t>
            </a:r>
          </a:p>
          <a:p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	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host_name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	test.com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alias			test.com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address		www.test.com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}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…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386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7)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Impostazione sistema di </a:t>
            </a:r>
            <a:r>
              <a:rPr lang="it-IT" sz="4400" b="1" dirty="0" err="1">
                <a:latin typeface="OfficinaSerITCBol" panose="02000806040000020004" pitchFamily="2" charset="0"/>
                <a:cs typeface="Aharoni" pitchFamily="2" charset="-79"/>
              </a:rPr>
              <a:t>Monitoring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7524" y="2096851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Aggiungiamo vari servizi, come «</a:t>
            </a:r>
            <a:r>
              <a:rPr lang="it-IT" sz="2800" dirty="0" err="1" smtClean="0">
                <a:latin typeface="OfficinaSerITCBoo" panose="02000506040000020004" pitchFamily="2" charset="0"/>
              </a:rPr>
              <a:t>Ping</a:t>
            </a:r>
            <a:r>
              <a:rPr lang="it-IT" sz="2800" dirty="0" smtClean="0">
                <a:latin typeface="OfficinaSerITCBoo" panose="02000506040000020004" pitchFamily="2" charset="0"/>
              </a:rPr>
              <a:t>»: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2682494"/>
            <a:ext cx="8568952" cy="35394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define service {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use				generic-service</a:t>
            </a:r>
          </a:p>
          <a:p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	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host_name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		test.com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service_description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PING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check_command</a:t>
            </a:r>
            <a:endParaRPr lang="en-US" sz="2800" dirty="0" smtClean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	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check_ping!100.0,20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%!500.0,60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%</a:t>
            </a: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}</a:t>
            </a: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…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812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7)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Impostazione sistema di </a:t>
            </a:r>
            <a:r>
              <a:rPr lang="it-IT" sz="4400" b="1" dirty="0" err="1">
                <a:latin typeface="OfficinaSerITCBol" panose="02000806040000020004" pitchFamily="2" charset="0"/>
                <a:cs typeface="Aharoni" pitchFamily="2" charset="-79"/>
              </a:rPr>
              <a:t>Monitoring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7524" y="2096851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Altri servizi potrebbero essere HTTP ed SSH </a:t>
            </a:r>
            <a:r>
              <a:rPr lang="it-IT" sz="2800" dirty="0" err="1" smtClean="0">
                <a:latin typeface="OfficinaSerITCBoo" panose="02000506040000020004" pitchFamily="2" charset="0"/>
              </a:rPr>
              <a:t>check</a:t>
            </a:r>
            <a:r>
              <a:rPr lang="it-IT" sz="2800" dirty="0" smtClean="0">
                <a:latin typeface="OfficinaSerITCBoo" panose="02000506040000020004" pitchFamily="2" charset="0"/>
              </a:rPr>
              <a:t>: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2682494"/>
            <a:ext cx="8568952" cy="35394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define service {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use				generic-service</a:t>
            </a:r>
          </a:p>
          <a:p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	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host_name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		test.com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service_description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SSH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check_command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	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check_ssh</a:t>
            </a:r>
            <a:endParaRPr lang="en-US" sz="2800" dirty="0" smtClean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	</a:t>
            </a:r>
            <a:r>
              <a:rPr lang="en-US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notifications_enabled</a:t>
            </a:r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	0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}</a:t>
            </a:r>
          </a:p>
          <a:p>
            <a:r>
              <a:rPr lang="en-US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…</a:t>
            </a:r>
            <a:endParaRPr lang="en-US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643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7)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Impostazione sistema di </a:t>
            </a:r>
            <a:r>
              <a:rPr lang="it-IT" sz="4400" b="1" dirty="0" err="1">
                <a:latin typeface="OfficinaSerITCBol" panose="02000806040000020004" pitchFamily="2" charset="0"/>
                <a:cs typeface="Aharoni" pitchFamily="2" charset="-79"/>
              </a:rPr>
              <a:t>Monitoring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7524" y="2096851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Al termine delle configurazioni, riavviamo il servizio: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2682495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sudo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service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nagios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reload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3268139"/>
            <a:ext cx="8568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Ed </a:t>
            </a:r>
            <a:r>
              <a:rPr lang="it-IT" sz="2800" dirty="0" smtClean="0">
                <a:latin typeface="OfficinaSerITCBoo" panose="02000506040000020004" pitchFamily="2" charset="0"/>
              </a:rPr>
              <a:t>acconsentiamo, attraverso browser, </a:t>
            </a:r>
            <a:r>
              <a:rPr lang="it-IT" sz="2800" dirty="0" smtClean="0">
                <a:latin typeface="OfficinaSerITCBoo" panose="02000506040000020004" pitchFamily="2" charset="0"/>
              </a:rPr>
              <a:t>a </a:t>
            </a:r>
            <a:r>
              <a:rPr lang="it-IT" sz="2800" dirty="0" err="1" smtClean="0">
                <a:latin typeface="OfficinaSerITCBoo" panose="02000506040000020004" pitchFamily="2" charset="0"/>
              </a:rPr>
              <a:t>Nagios</a:t>
            </a:r>
            <a:r>
              <a:rPr lang="it-IT" sz="2800" dirty="0" smtClean="0">
                <a:latin typeface="OfficinaSerITCBoo" panose="02000506040000020004" pitchFamily="2" charset="0"/>
              </a:rPr>
              <a:t> </a:t>
            </a:r>
            <a:r>
              <a:rPr lang="it-IT" sz="2800" dirty="0" smtClean="0">
                <a:latin typeface="OfficinaSerITCBoo" panose="02000506040000020004" pitchFamily="2" charset="0"/>
              </a:rPr>
              <a:t>di verificare </a:t>
            </a:r>
            <a:r>
              <a:rPr lang="it-IT" sz="2800" dirty="0" smtClean="0">
                <a:latin typeface="OfficinaSerITCBoo" panose="02000506040000020004" pitchFamily="2" charset="0"/>
              </a:rPr>
              <a:t>la corretta installazione dei nuovi </a:t>
            </a:r>
            <a:r>
              <a:rPr lang="it-IT" sz="2800" dirty="0" err="1" smtClean="0">
                <a:latin typeface="OfficinaSerITCBoo" panose="02000506040000020004" pitchFamily="2" charset="0"/>
              </a:rPr>
              <a:t>hosts</a:t>
            </a:r>
            <a:r>
              <a:rPr lang="it-IT" sz="2800" dirty="0" smtClean="0">
                <a:latin typeface="OfficinaSerITCBoo" panose="02000506040000020004" pitchFamily="2" charset="0"/>
              </a:rPr>
              <a:t> e servizi.</a:t>
            </a:r>
          </a:p>
        </p:txBody>
      </p:sp>
    </p:spTree>
    <p:extLst>
      <p:ext uri="{BB962C8B-B14F-4D97-AF65-F5344CB8AC3E}">
        <p14:creationId xmlns:p14="http://schemas.microsoft.com/office/powerpoint/2010/main" val="2947302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-27384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smtClean="0">
                <a:latin typeface="OfficinaSerITCBol" panose="02000806040000020004" pitchFamily="2" charset="0"/>
                <a:cs typeface="Aharoni" pitchFamily="2" charset="-79"/>
              </a:rPr>
              <a:t>8</a:t>
            </a:r>
            <a:r>
              <a:rPr lang="it-IT" sz="3600" b="1" dirty="0">
                <a:latin typeface="OfficinaSerITCBol" panose="02000806040000020004" pitchFamily="2" charset="0"/>
                <a:cs typeface="Aharoni" pitchFamily="2" charset="-79"/>
              </a:rPr>
              <a:t>) Progettazione e realizzazione </a:t>
            </a:r>
            <a:r>
              <a:rPr lang="it-IT" sz="3600" b="1" dirty="0" err="1">
                <a:latin typeface="OfficinaSerITCBol" panose="02000806040000020004" pitchFamily="2" charset="0"/>
                <a:cs typeface="Aharoni" pitchFamily="2" charset="-79"/>
              </a:rPr>
              <a:t>form</a:t>
            </a:r>
            <a:r>
              <a:rPr lang="it-IT" sz="3600" b="1" dirty="0">
                <a:latin typeface="OfficinaSerITCBol" panose="02000806040000020004" pitchFamily="2" charset="0"/>
                <a:cs typeface="Aharoni" pitchFamily="2" charset="-79"/>
              </a:rPr>
              <a:t> </a:t>
            </a:r>
            <a:r>
              <a:rPr lang="it-IT" sz="3600" b="1" dirty="0" smtClean="0">
                <a:latin typeface="OfficinaSerITCBol" panose="02000806040000020004" pitchFamily="2" charset="0"/>
                <a:cs typeface="Aharoni" pitchFamily="2" charset="-79"/>
              </a:rPr>
              <a:t>PHP</a:t>
            </a:r>
          </a:p>
          <a:p>
            <a:pPr algn="ctr"/>
            <a:r>
              <a:rPr lang="it-IT" b="1" dirty="0" err="1" smtClean="0">
                <a:latin typeface="OfficinaSerITCBol" panose="02000806040000020004" pitchFamily="2" charset="0"/>
                <a:cs typeface="Aharoni" pitchFamily="2" charset="-79"/>
              </a:rPr>
              <a:t>index.php</a:t>
            </a:r>
            <a:endParaRPr lang="it-IT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635" y="880285"/>
            <a:ext cx="6674730" cy="59330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97512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-27384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smtClean="0">
                <a:latin typeface="OfficinaSerITCBol" panose="02000806040000020004" pitchFamily="2" charset="0"/>
                <a:cs typeface="Aharoni" pitchFamily="2" charset="-79"/>
              </a:rPr>
              <a:t>8</a:t>
            </a:r>
            <a:r>
              <a:rPr lang="it-IT" sz="3600" b="1" dirty="0">
                <a:latin typeface="OfficinaSerITCBol" panose="02000806040000020004" pitchFamily="2" charset="0"/>
                <a:cs typeface="Aharoni" pitchFamily="2" charset="-79"/>
              </a:rPr>
              <a:t>) Progettazione e realizzazione </a:t>
            </a:r>
            <a:r>
              <a:rPr lang="it-IT" sz="3600" b="1" dirty="0" err="1">
                <a:latin typeface="OfficinaSerITCBol" panose="02000806040000020004" pitchFamily="2" charset="0"/>
                <a:cs typeface="Aharoni" pitchFamily="2" charset="-79"/>
              </a:rPr>
              <a:t>form</a:t>
            </a:r>
            <a:r>
              <a:rPr lang="it-IT" sz="3600" b="1" dirty="0">
                <a:latin typeface="OfficinaSerITCBol" panose="02000806040000020004" pitchFamily="2" charset="0"/>
                <a:cs typeface="Aharoni" pitchFamily="2" charset="-79"/>
              </a:rPr>
              <a:t> </a:t>
            </a:r>
            <a:r>
              <a:rPr lang="it-IT" sz="3600" b="1" dirty="0" smtClean="0">
                <a:latin typeface="OfficinaSerITCBol" panose="02000806040000020004" pitchFamily="2" charset="0"/>
                <a:cs typeface="Aharoni" pitchFamily="2" charset="-79"/>
              </a:rPr>
              <a:t>PHP</a:t>
            </a:r>
          </a:p>
          <a:p>
            <a:pPr algn="ctr"/>
            <a:r>
              <a:rPr lang="it-IT" b="1" dirty="0" err="1" smtClean="0">
                <a:latin typeface="OfficinaSerITCBol" panose="02000806040000020004" pitchFamily="2" charset="0"/>
                <a:cs typeface="Aharoni" pitchFamily="2" charset="-79"/>
              </a:rPr>
              <a:t>login.php</a:t>
            </a:r>
            <a:endParaRPr lang="it-IT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138" y="880285"/>
            <a:ext cx="6243724" cy="59330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0801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-27384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 smtClean="0">
                <a:latin typeface="OfficinaSerITCBol" panose="02000806040000020004" pitchFamily="2" charset="0"/>
                <a:cs typeface="Aharoni" pitchFamily="2" charset="-79"/>
              </a:rPr>
              <a:t>8</a:t>
            </a:r>
            <a:r>
              <a:rPr lang="it-IT" sz="3600" b="1" dirty="0">
                <a:latin typeface="OfficinaSerITCBol" panose="02000806040000020004" pitchFamily="2" charset="0"/>
                <a:cs typeface="Aharoni" pitchFamily="2" charset="-79"/>
              </a:rPr>
              <a:t>) Progettazione e realizzazione </a:t>
            </a:r>
            <a:r>
              <a:rPr lang="it-IT" sz="3600" b="1" dirty="0" err="1">
                <a:latin typeface="OfficinaSerITCBol" panose="02000806040000020004" pitchFamily="2" charset="0"/>
                <a:cs typeface="Aharoni" pitchFamily="2" charset="-79"/>
              </a:rPr>
              <a:t>form</a:t>
            </a:r>
            <a:r>
              <a:rPr lang="it-IT" sz="3600" b="1" dirty="0">
                <a:latin typeface="OfficinaSerITCBol" panose="02000806040000020004" pitchFamily="2" charset="0"/>
                <a:cs typeface="Aharoni" pitchFamily="2" charset="-79"/>
              </a:rPr>
              <a:t> </a:t>
            </a:r>
            <a:r>
              <a:rPr lang="it-IT" sz="3600" b="1" dirty="0" smtClean="0">
                <a:latin typeface="OfficinaSerITCBol" panose="02000806040000020004" pitchFamily="2" charset="0"/>
                <a:cs typeface="Aharoni" pitchFamily="2" charset="-79"/>
              </a:rPr>
              <a:t>PHP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889556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>
                <a:latin typeface="OfficinaSerITCBoo" panose="02000506040000020004" pitchFamily="2" charset="0"/>
              </a:rPr>
              <a:t>Hashing</a:t>
            </a:r>
            <a:r>
              <a:rPr lang="it-IT" sz="2800" dirty="0">
                <a:latin typeface="OfficinaSerITCBoo" panose="02000506040000020004" pitchFamily="2" charset="0"/>
              </a:rPr>
              <a:t> delle </a:t>
            </a:r>
            <a:r>
              <a:rPr lang="it-IT" sz="2800" dirty="0" smtClean="0">
                <a:latin typeface="OfficinaSerITCBoo" panose="02000506040000020004" pitchFamily="2" charset="0"/>
              </a:rPr>
              <a:t>password: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24" y="1425798"/>
            <a:ext cx="6192114" cy="2333951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287524" y="3861048"/>
            <a:ext cx="856895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OfficinaSerITCBoo" panose="02000506040000020004" pitchFamily="2" charset="0"/>
              </a:rPr>
              <a:t>$password = $_POST['password'];</a:t>
            </a:r>
          </a:p>
          <a:p>
            <a:r>
              <a:rPr lang="it-IT" dirty="0">
                <a:latin typeface="OfficinaSerITCBoo" panose="02000506040000020004" pitchFamily="2" charset="0"/>
              </a:rPr>
              <a:t>$</a:t>
            </a:r>
            <a:r>
              <a:rPr lang="it-IT" dirty="0" err="1">
                <a:latin typeface="OfficinaSerITCBoo" panose="02000506040000020004" pitchFamily="2" charset="0"/>
              </a:rPr>
              <a:t>hashed_password</a:t>
            </a:r>
            <a:r>
              <a:rPr lang="it-IT" dirty="0">
                <a:latin typeface="OfficinaSerITCBoo" panose="02000506040000020004" pitchFamily="2" charset="0"/>
              </a:rPr>
              <a:t> = </a:t>
            </a:r>
            <a:r>
              <a:rPr lang="it-IT" dirty="0" err="1">
                <a:latin typeface="OfficinaSerITCBoo" panose="02000506040000020004" pitchFamily="2" charset="0"/>
              </a:rPr>
              <a:t>password_hash</a:t>
            </a:r>
            <a:r>
              <a:rPr lang="it-IT" dirty="0">
                <a:latin typeface="OfficinaSerITCBoo" panose="02000506040000020004" pitchFamily="2" charset="0"/>
              </a:rPr>
              <a:t>($password, PASSWORD_DEFAULT);</a:t>
            </a:r>
          </a:p>
          <a:p>
            <a:r>
              <a:rPr lang="it-IT" dirty="0" err="1">
                <a:latin typeface="OfficinaSerITCBoo" panose="02000506040000020004" pitchFamily="2" charset="0"/>
              </a:rPr>
              <a:t>var_dump</a:t>
            </a:r>
            <a:r>
              <a:rPr lang="it-IT" dirty="0">
                <a:latin typeface="OfficinaSerITCBoo" panose="02000506040000020004" pitchFamily="2" charset="0"/>
              </a:rPr>
              <a:t>($</a:t>
            </a:r>
            <a:r>
              <a:rPr lang="it-IT" dirty="0" err="1">
                <a:latin typeface="OfficinaSerITCBoo" panose="02000506040000020004" pitchFamily="2" charset="0"/>
              </a:rPr>
              <a:t>hashed_password</a:t>
            </a:r>
            <a:r>
              <a:rPr lang="it-IT" dirty="0">
                <a:latin typeface="OfficinaSerITCBoo" panose="02000506040000020004" pitchFamily="2" charset="0"/>
              </a:rPr>
              <a:t>);</a:t>
            </a:r>
          </a:p>
          <a:p>
            <a:r>
              <a:rPr lang="it-IT" dirty="0" err="1">
                <a:latin typeface="OfficinaSerITCBoo" panose="02000506040000020004" pitchFamily="2" charset="0"/>
              </a:rPr>
              <a:t>if</a:t>
            </a:r>
            <a:r>
              <a:rPr lang="it-IT" dirty="0">
                <a:latin typeface="OfficinaSerITCBoo" panose="02000506040000020004" pitchFamily="2" charset="0"/>
              </a:rPr>
              <a:t>(</a:t>
            </a:r>
            <a:r>
              <a:rPr lang="it-IT" dirty="0" err="1">
                <a:latin typeface="OfficinaSerITCBoo" panose="02000506040000020004" pitchFamily="2" charset="0"/>
              </a:rPr>
              <a:t>password_verify</a:t>
            </a:r>
            <a:r>
              <a:rPr lang="it-IT" dirty="0">
                <a:latin typeface="OfficinaSerITCBoo" panose="02000506040000020004" pitchFamily="2" charset="0"/>
              </a:rPr>
              <a:t>($password, $</a:t>
            </a:r>
            <a:r>
              <a:rPr lang="it-IT" dirty="0" err="1">
                <a:latin typeface="OfficinaSerITCBoo" panose="02000506040000020004" pitchFamily="2" charset="0"/>
              </a:rPr>
              <a:t>hashed_password</a:t>
            </a:r>
            <a:r>
              <a:rPr lang="it-IT" dirty="0">
                <a:latin typeface="OfficinaSerITCBoo" panose="02000506040000020004" pitchFamily="2" charset="0"/>
              </a:rPr>
              <a:t>)) {</a:t>
            </a:r>
          </a:p>
          <a:p>
            <a:r>
              <a:rPr lang="it-IT" dirty="0">
                <a:latin typeface="OfficinaSerITCBoo" panose="02000506040000020004" pitchFamily="2" charset="0"/>
              </a:rPr>
              <a:t>    // ...</a:t>
            </a:r>
          </a:p>
          <a:p>
            <a:r>
              <a:rPr lang="it-IT" dirty="0" smtClean="0">
                <a:latin typeface="OfficinaSerITCBoo" panose="02000506040000020004" pitchFamily="2" charset="0"/>
              </a:rPr>
              <a:t>}</a:t>
            </a:r>
          </a:p>
          <a:p>
            <a:endParaRPr lang="it-IT" dirty="0">
              <a:latin typeface="OfficinaSerITCBoo" panose="02000506040000020004" pitchFamily="2" charset="0"/>
            </a:endParaRPr>
          </a:p>
          <a:p>
            <a:r>
              <a:rPr lang="it-IT" sz="2800" dirty="0" smtClean="0">
                <a:latin typeface="OfficinaSerITCBoo" panose="02000506040000020004" pitchFamily="2" charset="0"/>
              </a:rPr>
              <a:t>Approfondimento:</a:t>
            </a:r>
          </a:p>
          <a:p>
            <a:r>
              <a:rPr lang="it-IT" sz="2800" dirty="0">
                <a:latin typeface="OfficinaSerITCBoo" panose="02000506040000020004" pitchFamily="2" charset="0"/>
                <a:hlinkClick r:id="rId4"/>
              </a:rPr>
              <a:t>http://www.phptherightway.com/#</a:t>
            </a:r>
            <a:r>
              <a:rPr lang="it-IT" sz="2800" dirty="0" smtClean="0">
                <a:latin typeface="OfficinaSerITCBoo" panose="02000506040000020004" pitchFamily="2" charset="0"/>
                <a:hlinkClick r:id="rId4"/>
              </a:rPr>
              <a:t>password_hashing</a:t>
            </a:r>
            <a:endParaRPr lang="it-IT" sz="2800" dirty="0" smtClean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25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1) Installazione Apache e configurazione Firewall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2096851"/>
            <a:ext cx="8568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Il web server </a:t>
            </a:r>
            <a:r>
              <a:rPr lang="it-IT" sz="2800" dirty="0" err="1" smtClean="0">
                <a:latin typeface="OfficinaSerITCBoo" panose="02000506040000020004" pitchFamily="2" charset="0"/>
              </a:rPr>
              <a:t>Apahe</a:t>
            </a:r>
            <a:r>
              <a:rPr lang="it-IT" sz="2800" dirty="0" smtClean="0">
                <a:latin typeface="OfficinaSerITCBoo" panose="02000506040000020004" pitchFamily="2" charset="0"/>
              </a:rPr>
              <a:t> è il più popolare al mondo; possiamo facilmente installarlo su </a:t>
            </a:r>
            <a:r>
              <a:rPr lang="it-IT" sz="2800" dirty="0" err="1" smtClean="0">
                <a:latin typeface="OfficinaSerITCBoo" panose="02000506040000020004" pitchFamily="2" charset="0"/>
              </a:rPr>
              <a:t>Ubuntu</a:t>
            </a:r>
            <a:r>
              <a:rPr lang="it-IT" sz="2800" dirty="0" smtClean="0">
                <a:latin typeface="OfficinaSerITCBoo" panose="02000506040000020004" pitchFamily="2" charset="0"/>
              </a:rPr>
              <a:t> utilizzando il suo </a:t>
            </a:r>
            <a:r>
              <a:rPr lang="it-IT" sz="2800" dirty="0" err="1" smtClean="0">
                <a:latin typeface="OfficinaSerITCBoo" panose="02000506040000020004" pitchFamily="2" charset="0"/>
              </a:rPr>
              <a:t>packet</a:t>
            </a:r>
            <a:r>
              <a:rPr lang="it-IT" sz="2800" dirty="0" smtClean="0">
                <a:latin typeface="OfficinaSerITCBoo" panose="02000506040000020004" pitchFamily="2" charset="0"/>
              </a:rPr>
              <a:t> manager </a:t>
            </a:r>
            <a:r>
              <a:rPr lang="it-IT" sz="2800" dirty="0" err="1" smtClean="0">
                <a:latin typeface="OfficinaSerITCBoo" panose="02000506040000020004" pitchFamily="2" charset="0"/>
              </a:rPr>
              <a:t>apt</a:t>
            </a:r>
            <a:r>
              <a:rPr lang="it-IT" sz="2800" dirty="0">
                <a:latin typeface="OfficinaSerITCBoo" panose="02000506040000020004" pitchFamily="2" charset="0"/>
              </a:rPr>
              <a:t>: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287524" y="3645026"/>
            <a:ext cx="8568952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it-IT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apt-get</a:t>
            </a:r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 update</a:t>
            </a:r>
          </a:p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it-IT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apt-get</a:t>
            </a:r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install</a:t>
            </a:r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 apache2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4762311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Utilizziamo update per re-sincronizzare i file degli indici dei </a:t>
            </a:r>
            <a:r>
              <a:rPr lang="it-IT" sz="2800" dirty="0" err="1" smtClean="0">
                <a:latin typeface="OfficinaSerITCBoo" panose="02000506040000020004" pitchFamily="2" charset="0"/>
              </a:rPr>
              <a:t>packages</a:t>
            </a:r>
            <a:r>
              <a:rPr lang="it-IT" sz="2800" dirty="0" smtClean="0">
                <a:latin typeface="OfficinaSerITCBoo" panose="02000506040000020004" pitchFamily="2" charset="0"/>
              </a:rPr>
              <a:t> dalle loro fonti.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163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1) Installazione Apache e configurazione Firewall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2096851"/>
            <a:ext cx="8568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Assegniamo un </a:t>
            </a:r>
            <a:r>
              <a:rPr lang="it-IT" sz="2800" dirty="0" err="1" smtClean="0">
                <a:latin typeface="OfficinaSerITCBoo" panose="02000506040000020004" pitchFamily="2" charset="0"/>
              </a:rPr>
              <a:t>ServerName</a:t>
            </a:r>
            <a:r>
              <a:rPr lang="it-IT" sz="2800" dirty="0" smtClean="0">
                <a:latin typeface="OfficinaSerITCBoo" panose="02000506040000020004" pitchFamily="2" charset="0"/>
              </a:rPr>
              <a:t> globale per evitare </a:t>
            </a:r>
            <a:r>
              <a:rPr lang="it-IT" sz="2800" dirty="0" err="1" smtClean="0">
                <a:latin typeface="OfficinaSerITCBoo" panose="02000506040000020004" pitchFamily="2" charset="0"/>
              </a:rPr>
              <a:t>warning</a:t>
            </a:r>
            <a:r>
              <a:rPr lang="it-IT" sz="2800" dirty="0">
                <a:latin typeface="OfficinaSerITCBoo" panose="02000506040000020004" pitchFamily="2" charset="0"/>
              </a:rPr>
              <a:t> </a:t>
            </a:r>
            <a:r>
              <a:rPr lang="it-IT" sz="2800" dirty="0" smtClean="0">
                <a:latin typeface="OfficinaSerITCBoo" panose="02000506040000020004" pitchFamily="2" charset="0"/>
              </a:rPr>
              <a:t>aggiungendo una nuova linea al file:</a:t>
            </a:r>
          </a:p>
          <a:p>
            <a:pPr algn="just"/>
            <a:r>
              <a:rPr lang="it-IT" sz="2800" i="1" dirty="0">
                <a:latin typeface="OfficinaSerITCBoo" panose="02000506040000020004" pitchFamily="2" charset="0"/>
              </a:rPr>
              <a:t>/</a:t>
            </a:r>
            <a:r>
              <a:rPr lang="it-IT" sz="2800" i="1" dirty="0" err="1">
                <a:latin typeface="OfficinaSerITCBoo" panose="02000506040000020004" pitchFamily="2" charset="0"/>
              </a:rPr>
              <a:t>etc</a:t>
            </a:r>
            <a:r>
              <a:rPr lang="it-IT" sz="2800" i="1" dirty="0">
                <a:latin typeface="OfficinaSerITCBoo" panose="02000506040000020004" pitchFamily="2" charset="0"/>
              </a:rPr>
              <a:t>/apache2/apache2.conf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287524" y="3645026"/>
            <a:ext cx="8568952" cy="138499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sudo nano /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etc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/apache2/apache2.conf </a:t>
            </a:r>
            <a:endParaRPr lang="it-IT" sz="2800" dirty="0" smtClean="0">
              <a:solidFill>
                <a:schemeClr val="bg1"/>
              </a:solidFill>
              <a:latin typeface="OfficinaSerITCBoo" panose="02000506040000020004" pitchFamily="2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. . .</a:t>
            </a:r>
          </a:p>
          <a:p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ServerName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server_domain_or_IP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5193199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Verifichiamo gli errori di sintassi: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87524" y="5879597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sudo apache2ctl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configtest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134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1) Installazione Apache e configurazione Firewall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2096851"/>
            <a:ext cx="8568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OfficinaSerITCBoo" panose="02000506040000020004" pitchFamily="2" charset="0"/>
              </a:rPr>
              <a:t>Se l’output del precedente comando ha riportato:</a:t>
            </a:r>
          </a:p>
          <a:p>
            <a:r>
              <a:rPr lang="it-IT" sz="2800" i="1" dirty="0" err="1" smtClean="0">
                <a:latin typeface="OfficinaSerITCBoo" panose="02000506040000020004" pitchFamily="2" charset="0"/>
              </a:rPr>
              <a:t>Syntax</a:t>
            </a:r>
            <a:r>
              <a:rPr lang="it-IT" sz="2800" i="1" dirty="0" smtClean="0">
                <a:latin typeface="OfficinaSerITCBoo" panose="02000506040000020004" pitchFamily="2" charset="0"/>
              </a:rPr>
              <a:t> OK</a:t>
            </a:r>
          </a:p>
          <a:p>
            <a:r>
              <a:rPr lang="it-IT" sz="2800" dirty="0" smtClean="0">
                <a:latin typeface="OfficinaSerITCBoo" panose="02000506040000020004" pitchFamily="2" charset="0"/>
              </a:rPr>
              <a:t>Possiamo procedere riavviando Apache: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287524" y="3645024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systemctl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restart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apache2</a:t>
            </a:r>
          </a:p>
        </p:txBody>
      </p:sp>
    </p:spTree>
    <p:extLst>
      <p:ext uri="{BB962C8B-B14F-4D97-AF65-F5344CB8AC3E}">
        <p14:creationId xmlns:p14="http://schemas.microsoft.com/office/powerpoint/2010/main" val="4186339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1) Installazione Apache e configurazione Firewall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2096851"/>
            <a:ext cx="8568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Procediamo quindi a regolare il Firewall (UFW) per consentire il traffico web HTTP e HTTPS. Verifichiamo se UFW ha un profilo per l’applicazione di Apache: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287524" y="3645024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ufw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app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list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87524" y="4331425"/>
            <a:ext cx="85689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OfficinaSerITCBoo" panose="02000506040000020004" pitchFamily="2" charset="0"/>
              </a:rPr>
              <a:t>Available applications:</a:t>
            </a:r>
          </a:p>
          <a:p>
            <a:r>
              <a:rPr lang="en-US" sz="2800" i="1" dirty="0">
                <a:latin typeface="OfficinaSerITCBoo" panose="02000506040000020004" pitchFamily="2" charset="0"/>
              </a:rPr>
              <a:t>  Apache</a:t>
            </a:r>
          </a:p>
          <a:p>
            <a:r>
              <a:rPr lang="en-US" sz="2800" i="1" dirty="0">
                <a:latin typeface="OfficinaSerITCBoo" panose="02000506040000020004" pitchFamily="2" charset="0"/>
              </a:rPr>
              <a:t>  Apache Full</a:t>
            </a:r>
          </a:p>
          <a:p>
            <a:r>
              <a:rPr lang="en-US" sz="2800" i="1" dirty="0">
                <a:latin typeface="OfficinaSerITCBoo" panose="02000506040000020004" pitchFamily="2" charset="0"/>
              </a:rPr>
              <a:t>  Apache Secure</a:t>
            </a:r>
          </a:p>
          <a:p>
            <a:r>
              <a:rPr lang="en-US" sz="2800" i="1" dirty="0">
                <a:latin typeface="OfficinaSerITCBoo" panose="02000506040000020004" pitchFamily="2" charset="0"/>
              </a:rPr>
              <a:t>  </a:t>
            </a:r>
            <a:r>
              <a:rPr lang="en-US" sz="2800" i="1" dirty="0" err="1">
                <a:latin typeface="OfficinaSerITCBoo" panose="02000506040000020004" pitchFamily="2" charset="0"/>
              </a:rPr>
              <a:t>OpenSSH</a:t>
            </a:r>
            <a:endParaRPr lang="it-IT" sz="2800" i="1" dirty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592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6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1) Installazione Apache e configurazione Firewall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2096851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Se controlliamo il profilo Apache Full dovremmo ottenere un’abilitazione del traffico per la porta 80 e 443: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287524" y="3140968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ufw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app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info "Apache Full"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287524" y="3753035"/>
            <a:ext cx="856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Abilitiamo quindi il traffico in entrata per questo profilo: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7524" y="4365100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sudo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ufw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allow in "Apache Full"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985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0" y="326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smtClean="0">
                <a:latin typeface="OfficinaSerITCBol" panose="02000806040000020004" pitchFamily="2" charset="0"/>
                <a:cs typeface="Aharoni" pitchFamily="2" charset="-79"/>
              </a:rPr>
              <a:t>2) </a:t>
            </a:r>
            <a:r>
              <a:rPr lang="it-IT" sz="4400" b="1" dirty="0">
                <a:latin typeface="OfficinaSerITCBol" panose="02000806040000020004" pitchFamily="2" charset="0"/>
                <a:cs typeface="Aharoni" pitchFamily="2" charset="-79"/>
              </a:rPr>
              <a:t>Installazione </a:t>
            </a:r>
            <a:r>
              <a:rPr lang="it-IT" sz="4400" b="1" dirty="0" err="1" smtClean="0">
                <a:latin typeface="OfficinaSerITCBol" panose="02000806040000020004" pitchFamily="2" charset="0"/>
                <a:cs typeface="Aharoni" pitchFamily="2" charset="-79"/>
              </a:rPr>
              <a:t>MySQL</a:t>
            </a:r>
            <a:endParaRPr lang="it-IT" sz="4400" b="1" dirty="0">
              <a:latin typeface="OfficinaSerITCBol" panose="02000806040000020004" pitchFamily="2" charset="0"/>
              <a:cs typeface="Aharoni" pitchFamily="2" charset="-79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87524" y="1484786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Ora che abbiamo un Web Server avviato, installiamo un database </a:t>
            </a:r>
            <a:r>
              <a:rPr lang="it-IT" sz="2800" dirty="0" err="1" smtClean="0">
                <a:latin typeface="OfficinaSerITCBoo" panose="02000506040000020004" pitchFamily="2" charset="0"/>
              </a:rPr>
              <a:t>managment</a:t>
            </a:r>
            <a:r>
              <a:rPr lang="it-IT" sz="2800" dirty="0" smtClean="0">
                <a:latin typeface="OfficinaSerITCBoo" panose="02000506040000020004" pitchFamily="2" charset="0"/>
              </a:rPr>
              <a:t> </a:t>
            </a:r>
            <a:r>
              <a:rPr lang="it-IT" sz="2800" dirty="0" err="1" smtClean="0">
                <a:latin typeface="OfficinaSerITCBoo" panose="02000506040000020004" pitchFamily="2" charset="0"/>
              </a:rPr>
              <a:t>system</a:t>
            </a:r>
            <a:r>
              <a:rPr lang="it-IT" sz="2800" dirty="0" smtClean="0">
                <a:latin typeface="OfficinaSerITCBoo" panose="02000506040000020004" pitchFamily="2" charset="0"/>
              </a:rPr>
              <a:t> come </a:t>
            </a:r>
            <a:r>
              <a:rPr lang="it-IT" sz="2800" dirty="0" err="1" smtClean="0">
                <a:latin typeface="OfficinaSerITCBoo" panose="02000506040000020004" pitchFamily="2" charset="0"/>
              </a:rPr>
              <a:t>MySQL</a:t>
            </a:r>
            <a:r>
              <a:rPr lang="it-IT" sz="2800" dirty="0" smtClean="0">
                <a:latin typeface="OfficinaSerITCBoo" panose="02000506040000020004" pitchFamily="2" charset="0"/>
              </a:rPr>
              <a:t>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287524" y="2528901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sudo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apt-get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install</a:t>
            </a:r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OfficinaSerITCBoo" panose="02000506040000020004" pitchFamily="2" charset="0"/>
              </a:rPr>
              <a:t>mysql</a:t>
            </a:r>
            <a:r>
              <a:rPr lang="it-IT" sz="2800" dirty="0" smtClean="0">
                <a:solidFill>
                  <a:schemeClr val="bg1"/>
                </a:solidFill>
                <a:latin typeface="OfficinaSerITCBoo" panose="02000506040000020004" pitchFamily="2" charset="0"/>
              </a:rPr>
              <a:t>-server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87524" y="3140970"/>
            <a:ext cx="856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Al termine dell’installazione avviamo un semplice script che rimuoverà alcuni valori di default pericolosi: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87524" y="4183921"/>
            <a:ext cx="856895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$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sudo</a:t>
            </a:r>
            <a:r>
              <a:rPr lang="en-US" sz="2800" dirty="0">
                <a:solidFill>
                  <a:schemeClr val="bg1"/>
                </a:solidFill>
                <a:latin typeface="OfficinaSerITCBoo" panose="02000506040000020004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OfficinaSerITCBoo" panose="02000506040000020004" pitchFamily="2" charset="0"/>
              </a:rPr>
              <a:t>mysql_secure_installation</a:t>
            </a:r>
            <a:endParaRPr lang="it-IT" sz="2800" dirty="0">
              <a:solidFill>
                <a:schemeClr val="bg1"/>
              </a:solidFill>
              <a:latin typeface="OfficinaSerITCBoo" panose="02000506040000020004" pitchFamily="2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87524" y="4795989"/>
            <a:ext cx="8568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 smtClean="0">
                <a:latin typeface="OfficinaSerITCBoo" panose="02000506040000020004" pitchFamily="2" charset="0"/>
              </a:rPr>
              <a:t>Seguirà una semplice ed intuitiva procedura di configurazione guidata volta ad aumentare la sicurezza del nostro sistema.</a:t>
            </a:r>
            <a:endParaRPr lang="it-IT" sz="2800" dirty="0">
              <a:latin typeface="OfficinaSerITCBo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083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</TotalTime>
  <Words>1826</Words>
  <Application>Microsoft Macintosh PowerPoint</Application>
  <PresentationFormat>Presentazione su schermo (4:3)</PresentationFormat>
  <Paragraphs>236</Paragraphs>
  <Slides>38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38</vt:i4>
      </vt:variant>
    </vt:vector>
  </HeadingPairs>
  <TitlesOfParts>
    <vt:vector size="44" baseType="lpstr">
      <vt:lpstr>OfficinaSerITCBol</vt:lpstr>
      <vt:lpstr>Calibri</vt:lpstr>
      <vt:lpstr>Aharoni</vt:lpstr>
      <vt:lpstr>Agency FB</vt:lpstr>
      <vt:lpstr>OfficinaSerITCBoo</vt:lpstr>
      <vt:lpstr>Tema di Office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Weping</dc:creator>
  <cp:lastModifiedBy>Fabio Dainese</cp:lastModifiedBy>
  <cp:revision>106</cp:revision>
  <dcterms:created xsi:type="dcterms:W3CDTF">2014-05-06T13:39:39Z</dcterms:created>
  <dcterms:modified xsi:type="dcterms:W3CDTF">2019-02-16T12:52:33Z</dcterms:modified>
</cp:coreProperties>
</file>

<file path=docProps/thumbnail.jpeg>
</file>